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312" r:id="rId5"/>
    <p:sldId id="313" r:id="rId6"/>
    <p:sldId id="316" r:id="rId7"/>
    <p:sldId id="302" r:id="rId8"/>
    <p:sldId id="317" r:id="rId9"/>
    <p:sldId id="261" r:id="rId10"/>
    <p:sldId id="304" r:id="rId11"/>
    <p:sldId id="311" r:id="rId12"/>
    <p:sldId id="314" r:id="rId13"/>
    <p:sldId id="262" r:id="rId14"/>
    <p:sldId id="303" r:id="rId15"/>
    <p:sldId id="293" r:id="rId16"/>
    <p:sldId id="294" r:id="rId17"/>
  </p:sldIdLst>
  <p:sldSz cx="1219009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8A"/>
    <a:srgbClr val="0071B8"/>
    <a:srgbClr val="3CA4BE"/>
    <a:srgbClr val="00487A"/>
    <a:srgbClr val="44ACB0"/>
    <a:srgbClr val="64B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æ æ ·å¼ï¼ç½æ ¼å">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48" y="-180"/>
      </p:cViewPr>
      <p:guideLst>
        <p:guide orient="horz" pos="2191"/>
        <p:guide pos="3770"/>
      </p:guideLst>
    </p:cSldViewPr>
  </p:slideViewPr>
  <p:notesTextViewPr>
    <p:cViewPr>
      <p:scale>
        <a:sx n="1" d="1"/>
        <a:sy n="1" d="1"/>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23\Desktop\&#26032;&#24314;%20XLSX%20&#24037;&#20316;&#34920;%20(3).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123\Desktop\&#26032;&#24314;%20XLSX%20&#24037;&#20316;&#34920;%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false"/>
  <c:lang val="zh-CN"/>
  <c:roundedCorners val="false"/>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00416666666666667"/>
          <c:y val="0.216898148148148"/>
        </c:manualLayout>
      </c:layout>
      <c:overlay val="false"/>
      <c:spPr>
        <a:noFill/>
        <a:ln>
          <a:noFill/>
        </a:ln>
        <a:effectLst/>
      </c:spPr>
      <c:tx>
        <c:rich>
          <a:bodyPr/>
          <a:lstStyle/>
          <a:p>
            <a:pPr>
              <a:defRPr/>
            </a:pPr>
          </a:p>
        </c:rich>
      </c:tx>
    </c:title>
    <c:autoTitleDeleted val="false"/>
    <c:plotArea>
      <c:layout>
        <c:manualLayout>
          <c:layoutTarget val="inner"/>
          <c:xMode val="edge"/>
          <c:yMode val="edge"/>
          <c:x val="0.277916666666667"/>
          <c:y val="0.0810185185185185"/>
          <c:w val="0.5075"/>
          <c:h val="0.845833333333333"/>
        </c:manualLayout>
      </c:layout>
      <c:pieChart>
        <c:varyColors val="true"/>
        <c:ser>
          <c:idx val="0"/>
          <c:order val="0"/>
          <c:explosion val="0"/>
          <c:dPt>
            <c:idx val="0"/>
            <c:bubble3D val="false"/>
            <c:spPr>
              <a:solidFill>
                <a:schemeClr val="accent1"/>
              </a:solidFill>
              <a:ln>
                <a:noFill/>
              </a:ln>
              <a:effectLst>
                <a:outerShdw blurRad="63500" sx="102000" sy="102000" algn="ctr" rotWithShape="0">
                  <a:prstClr val="black">
                    <a:alpha val="20000"/>
                  </a:prstClr>
                </a:outerShdw>
              </a:effectLst>
            </c:spPr>
          </c:dPt>
          <c:dPt>
            <c:idx val="1"/>
            <c:bubble3D val="false"/>
            <c:spPr>
              <a:solidFill>
                <a:schemeClr val="accent2"/>
              </a:solidFill>
              <a:ln>
                <a:noFill/>
              </a:ln>
              <a:effectLst>
                <a:outerShdw blurRad="63500" sx="102000" sy="102000" algn="ctr" rotWithShape="0">
                  <a:prstClr val="black">
                    <a:alpha val="20000"/>
                  </a:prstClr>
                </a:outerShdw>
              </a:effectLst>
            </c:spPr>
          </c:dPt>
          <c:dPt>
            <c:idx val="2"/>
            <c:bubble3D val="false"/>
            <c:spPr>
              <a:solidFill>
                <a:schemeClr val="accent3"/>
              </a:solidFill>
              <a:ln>
                <a:noFill/>
              </a:ln>
              <a:effectLst>
                <a:outerShdw blurRad="63500" sx="102000" sy="102000" algn="ctr" rotWithShape="0">
                  <a:prstClr val="black">
                    <a:alpha val="20000"/>
                  </a:prstClr>
                </a:outerShdw>
              </a:effectLst>
            </c:spPr>
          </c:dPt>
          <c:dLbls>
            <c:dLbl>
              <c:idx val="0"/>
              <c:layout>
                <c:manualLayout>
                  <c:x val="-0.180277777777778"/>
                  <c:y val="-0.0662037037037037"/>
                </c:manualLayout>
              </c:layout>
              <c:dLblPos val="bestFit"/>
              <c:showLegendKey val="false"/>
              <c:showVal val="false"/>
              <c:showCatName val="true"/>
              <c:showSerName val="false"/>
              <c:showPercent val="true"/>
              <c:showBubbleSize val="false"/>
              <c:separator>
</c:separator>
              <c:extLst>
                <c:ext xmlns:c15="http://schemas.microsoft.com/office/drawing/2012/chart" uri="{CE6537A1-D6FC-4f65-9D91-7224C49458BB}">
                  <c15:layout/>
                </c:ext>
              </c:extLst>
            </c:dLbl>
            <c:dLbl>
              <c:idx val="1"/>
              <c:layout>
                <c:manualLayout>
                  <c:x val="0.197083333333333"/>
                  <c:y val="-0.0138888888888889"/>
                </c:manualLayout>
              </c:layout>
              <c:dLblPos val="bestFit"/>
              <c:showLegendKey val="false"/>
              <c:showVal val="false"/>
              <c:showCatName val="true"/>
              <c:showSerName val="false"/>
              <c:showPercent val="true"/>
              <c:showBubbleSize val="false"/>
              <c:separator>
</c:separator>
              <c:extLst>
                <c:ext xmlns:c15="http://schemas.microsoft.com/office/drawing/2012/chart" uri="{CE6537A1-D6FC-4f65-9D91-7224C49458BB}">
                  <c15:layout/>
                </c:ext>
              </c:extLst>
            </c:dLbl>
            <c:dLbl>
              <c:idx val="2"/>
              <c:layout/>
              <c:tx>
                <c:rich>
                  <a:bodyPr rot="0" spcFirstLastPara="0" vertOverflow="ellipsis" vert="horz" wrap="square" lIns="38100" tIns="19050" rIns="38100" bIns="19050" anchor="ctr" anchorCtr="true"/>
                  <a:lstStyle/>
                  <a:p>
                    <a:pPr defTabSz="914400">
                      <a:defRPr lang="zh-CN" sz="1400" b="1" i="0" u="none" strike="noStrike" kern="1200" spc="0" baseline="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defRPr>
                    </a:pPr>
                    <a:r>
                      <a:rPr lang="zh-CN" altLang="en-US" sz="14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rPr>
                      <a:t>其他水</a:t>
                    </a:r>
                    <a:r>
                      <a:rPr lang="en-US" altLang="zh-CN" sz="14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rPr>
                      <a:t>4%</a:t>
                    </a:r>
                    <a:endParaRPr lang="en-US" altLang="zh-CN" sz="14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endParaRPr>
                  </a:p>
                </c:rich>
              </c:tx>
              <c:numFmt formatCode="0.00%" sourceLinked="false"/>
              <c:spPr>
                <a:noFill/>
                <a:ln>
                  <a:noFill/>
                </a:ln>
                <a:effectLst/>
              </c:spPr>
              <c:txPr>
                <a:bodyPr rot="0" spcFirstLastPara="0" vertOverflow="ellipsis" vert="horz" wrap="square" lIns="38100" tIns="19050" rIns="38100" bIns="19050" anchor="ctr" anchorCtr="true"/>
                <a:lstStyle/>
                <a:p>
                  <a:pPr>
                    <a:defRPr lang="zh-CN" sz="1400" b="1" i="0" u="none" strike="noStrike" kern="1200" spc="0" baseline="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defRPr>
                  </a:pPr>
                </a:p>
              </c:txPr>
              <c:dLblPos val="outEnd"/>
              <c:showLegendKey val="false"/>
              <c:showVal val="false"/>
              <c:showCatName val="true"/>
              <c:showSerName val="false"/>
              <c:showPercent val="true"/>
              <c:showBubbleSize val="false"/>
              <c:separator>
</c:separator>
              <c:extLst>
                <c:ext xmlns:c15="http://schemas.microsoft.com/office/drawing/2012/chart" uri="{CE6537A1-D6FC-4f65-9D91-7224C49458BB}">
                  <c15:layout>
                    <c:manualLayout>
                      <c:w val="0.260416666666667"/>
                      <c:h val="0.087962962962963"/>
                    </c:manualLayout>
                  </c15:layout>
                </c:ext>
              </c:extLst>
            </c:dLbl>
            <c:numFmt formatCode="0.00%" sourceLinked="false"/>
            <c:spPr>
              <a:noFill/>
              <a:ln>
                <a:noFill/>
              </a:ln>
              <a:effectLst/>
            </c:spPr>
            <c:txPr>
              <a:bodyPr rot="0" spcFirstLastPara="0" vertOverflow="ellipsis" vert="horz" wrap="square" lIns="38100" tIns="19050" rIns="38100" bIns="19050" anchor="ctr" anchorCtr="true"/>
              <a:lstStyle/>
              <a:p>
                <a:pPr>
                  <a:defRPr lang="zh-CN" sz="1400" b="1" i="0" u="none" strike="noStrike" kern="1200" spc="0" baseline="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defRPr>
                </a:pPr>
              </a:p>
            </c:txPr>
            <c:dLblPos val="outEnd"/>
            <c:showLegendKey val="false"/>
            <c:showVal val="false"/>
            <c:showCatName val="true"/>
            <c:showSerName val="false"/>
            <c:showPercent val="true"/>
            <c:showBubbleSize val="false"/>
            <c:showLeaderLines val="tru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prstDash val="solid"/>
                      <a:round/>
                    </a:ln>
                    <a:effectLst/>
                  </c:spPr>
                </c15:leaderLines>
              </c:ext>
            </c:extLst>
          </c:dLbls>
          <c:cat>
            <c:strRef>
              <c:f>'[新建 XLSX 工作表 (3).xlsx]Sheet1'!$G$22:$I$22</c:f>
              <c:strCache>
                <c:ptCount val="3"/>
                <c:pt idx="0">
                  <c:v>地表水</c:v>
                </c:pt>
                <c:pt idx="1">
                  <c:v>地下水</c:v>
                </c:pt>
                <c:pt idx="2">
                  <c:v>其他水</c:v>
                </c:pt>
              </c:strCache>
            </c:strRef>
          </c:cat>
          <c:val>
            <c:numRef>
              <c:f>'[新建 XLSX 工作表 (3).xlsx]Sheet1'!$G$23:$I$23</c:f>
              <c:numCache>
                <c:formatCode>General</c:formatCode>
                <c:ptCount val="3"/>
                <c:pt idx="0">
                  <c:v>105.71</c:v>
                </c:pt>
                <c:pt idx="1">
                  <c:v>81.59</c:v>
                </c:pt>
                <c:pt idx="2">
                  <c:v>7.12</c:v>
                </c:pt>
              </c:numCache>
            </c:numRef>
          </c:val>
        </c:ser>
        <c:dLbls>
          <c:showLegendKey val="false"/>
          <c:showVal val="false"/>
          <c:showCatName val="false"/>
          <c:showSerName val="false"/>
          <c:showPercent val="true"/>
          <c:showBubbleSize val="false"/>
          <c:showLeaderLines val="true"/>
        </c:dLbls>
        <c:firstSliceAng val="0"/>
      </c:pieChart>
      <c:spPr>
        <a:noFill/>
        <a:ln>
          <a:noFill/>
        </a:ln>
        <a:effectLst/>
      </c:spPr>
    </c:plotArea>
    <c:plotVisOnly val="true"/>
    <c:dispBlanksAs val="gap"/>
    <c:showDLblsOverMax val="false"/>
  </c:chart>
  <c:spPr>
    <a:noFill/>
    <a:ln w="9525" cap="flat" cmpd="sng" algn="ctr">
      <a:noFill/>
      <a:round/>
    </a:ln>
    <a:effectLst/>
  </c:spPr>
  <c:txPr>
    <a:bodyPr/>
    <a:lstStyle/>
    <a:p>
      <a:pPr>
        <a:defRPr lang="zh-CN" sz="14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defRPr>
      </a:pPr>
    </a:p>
  </c:txPr>
  <c:externalData r:id="rId1">
    <c:autoUpdate val="false"/>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false"/>
  <c:lang val="zh-CN"/>
  <c:roundedCorners val="false"/>
  <mc:AlternateContent xmlns:mc="http://schemas.openxmlformats.org/markup-compatibility/2006">
    <mc:Choice xmlns:c14="http://schemas.microsoft.com/office/drawing/2007/8/2/chart" Requires="c14">
      <c14:style val="102"/>
    </mc:Choice>
    <mc:Fallback>
      <c:style val="2"/>
    </mc:Fallback>
  </mc:AlternateContent>
  <c:chart>
    <c:autoTitleDeleted val="true"/>
    <c:plotArea>
      <c:layout>
        <c:manualLayout>
          <c:layoutTarget val="inner"/>
          <c:xMode val="edge"/>
          <c:yMode val="edge"/>
          <c:x val="0.349722222222222"/>
          <c:y val="0.144444444444444"/>
          <c:w val="0.489722222222222"/>
          <c:h val="0.816203703703704"/>
        </c:manualLayout>
      </c:layout>
      <c:pieChart>
        <c:varyColors val="true"/>
        <c:ser>
          <c:idx val="0"/>
          <c:order val="0"/>
          <c:spPr/>
          <c:explosion val="0"/>
          <c:dPt>
            <c:idx val="0"/>
            <c:bubble3D val="false"/>
            <c:spPr>
              <a:solidFill>
                <a:schemeClr val="accent1"/>
              </a:solidFill>
              <a:ln w="19050">
                <a:solidFill>
                  <a:schemeClr val="lt1"/>
                </a:solidFill>
              </a:ln>
              <a:effectLst/>
            </c:spPr>
          </c:dPt>
          <c:dPt>
            <c:idx val="1"/>
            <c:bubble3D val="false"/>
            <c:spPr>
              <a:solidFill>
                <a:schemeClr val="accent2"/>
              </a:solidFill>
              <a:ln w="19050">
                <a:solidFill>
                  <a:schemeClr val="lt1"/>
                </a:solidFill>
              </a:ln>
              <a:effectLst/>
            </c:spPr>
          </c:dPt>
          <c:dPt>
            <c:idx val="2"/>
            <c:bubble3D val="false"/>
            <c:spPr>
              <a:solidFill>
                <a:schemeClr val="accent3"/>
              </a:solidFill>
              <a:ln w="19050">
                <a:solidFill>
                  <a:schemeClr val="lt1"/>
                </a:solidFill>
              </a:ln>
              <a:effectLst/>
            </c:spPr>
          </c:dPt>
          <c:dPt>
            <c:idx val="3"/>
            <c:bubble3D val="false"/>
            <c:spPr>
              <a:solidFill>
                <a:schemeClr val="accent4"/>
              </a:solidFill>
              <a:ln w="19050">
                <a:solidFill>
                  <a:schemeClr val="lt1"/>
                </a:solidFill>
              </a:ln>
              <a:effectLst/>
            </c:spPr>
          </c:dPt>
          <c:dLbls>
            <c:dLbl>
              <c:idx val="0"/>
              <c:layout>
                <c:manualLayout>
                  <c:x val="0.224283390433076"/>
                  <c:y val="0"/>
                </c:manualLayout>
              </c:layout>
              <c:dLblPos val="bestFit"/>
              <c:showLegendKey val="false"/>
              <c:showVal val="false"/>
              <c:showCatName val="true"/>
              <c:showSerName val="false"/>
              <c:showPercent val="true"/>
              <c:showBubbleSize val="false"/>
              <c:separator>
</c:separator>
              <c:extLst>
                <c:ext xmlns:c15="http://schemas.microsoft.com/office/drawing/2012/chart" uri="{CE6537A1-D6FC-4f65-9D91-7224C49458BB}">
                  <c15:layout/>
                </c:ext>
              </c:extLst>
            </c:dLbl>
            <c:dLbl>
              <c:idx val="1"/>
              <c:layout>
                <c:manualLayout>
                  <c:x val="-0.125416734362519"/>
                  <c:y val="-0.216868580418488"/>
                </c:manualLayout>
              </c:layout>
              <c:dLblPos val="bestFit"/>
              <c:showLegendKey val="false"/>
              <c:showVal val="false"/>
              <c:showCatName val="true"/>
              <c:showSerName val="false"/>
              <c:showPercent val="true"/>
              <c:showBubbleSize val="false"/>
              <c:separator>
</c:separator>
              <c:extLst>
                <c:ext xmlns:c15="http://schemas.microsoft.com/office/drawing/2012/chart" uri="{CE6537A1-D6FC-4f65-9D91-7224C49458BB}">
                  <c15:layout/>
                </c:ext>
              </c:extLst>
            </c:dLbl>
            <c:dLbl>
              <c:idx val="2"/>
              <c:layout>
                <c:manualLayout>
                  <c:x val="-0.0614131661193022"/>
                  <c:y val="0.0465309539007315"/>
                </c:manualLayout>
              </c:layout>
              <c:dLblPos val="bestFit"/>
              <c:showLegendKey val="false"/>
              <c:showVal val="false"/>
              <c:showCatName val="true"/>
              <c:showSerName val="false"/>
              <c:showPercent val="true"/>
              <c:showBubbleSize val="false"/>
              <c:separator>
</c:separator>
              <c:extLst>
                <c:ext xmlns:c15="http://schemas.microsoft.com/office/drawing/2012/chart" uri="{CE6537A1-D6FC-4f65-9D91-7224C49458BB}">
                  <c15:layout/>
                </c:ext>
              </c:extLst>
            </c:dLbl>
            <c:dLbl>
              <c:idx val="3"/>
              <c:layout>
                <c:manualLayout>
                  <c:x val="-0.112408766156741"/>
                  <c:y val="0"/>
                </c:manualLayout>
              </c:layout>
              <c:dLblPos val="bestFit"/>
              <c:showLegendKey val="false"/>
              <c:showVal val="false"/>
              <c:showCatName val="true"/>
              <c:showSerName val="false"/>
              <c:showPercent val="true"/>
              <c:showBubbleSize val="false"/>
              <c:separator>
</c:separator>
              <c:extLst>
                <c:ext xmlns:c15="http://schemas.microsoft.com/office/drawing/2012/chart" uri="{CE6537A1-D6FC-4f65-9D91-7224C49458BB}">
                  <c15:layout/>
                </c:ext>
              </c:extLst>
            </c:dLbl>
            <c:numFmt formatCode="0.00%" sourceLinked="false"/>
            <c:spPr>
              <a:noFill/>
              <a:ln>
                <a:noFill/>
              </a:ln>
              <a:effectLst/>
            </c:spPr>
            <c:txPr>
              <a:bodyPr rot="0" spcFirstLastPara="0" vertOverflow="ellipsis" vert="horz" wrap="square" lIns="38100" tIns="19050" rIns="38100" bIns="19050" anchor="ctr" anchorCtr="true"/>
              <a:lstStyle/>
              <a:p>
                <a:pPr>
                  <a:defRPr lang="zh-CN" sz="1400" b="1" i="0" u="none" strike="noStrike" kern="1200" baseline="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华文楷体" panose="02010600040101010101" charset="-122"/>
                  </a:defRPr>
                </a:pPr>
              </a:p>
            </c:txPr>
            <c:dLblPos val="ctr"/>
            <c:showLegendKey val="false"/>
            <c:showVal val="false"/>
            <c:showCatName val="true"/>
            <c:showSerName val="false"/>
            <c:showPercent val="true"/>
            <c:showBubbleSize val="false"/>
            <c:showLeaderLines val="tru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'[新建 XLSX 工作表 (3).xlsx]Sheet1'!$J$22:$M$22</c:f>
              <c:strCache>
                <c:ptCount val="4"/>
                <c:pt idx="0">
                  <c:v>生活</c:v>
                </c:pt>
                <c:pt idx="1">
                  <c:v>农业</c:v>
                </c:pt>
                <c:pt idx="2">
                  <c:v>工业</c:v>
                </c:pt>
                <c:pt idx="3">
                  <c:v>生态环境</c:v>
                </c:pt>
              </c:strCache>
            </c:strRef>
          </c:cat>
          <c:val>
            <c:numRef>
              <c:f>'[新建 XLSX 工作表 (3).xlsx]Sheet1'!$J$23:$M$23</c:f>
              <c:numCache>
                <c:formatCode>General</c:formatCode>
                <c:ptCount val="4"/>
                <c:pt idx="0">
                  <c:v>11.62</c:v>
                </c:pt>
                <c:pt idx="1">
                  <c:v>139.98</c:v>
                </c:pt>
                <c:pt idx="2">
                  <c:v>13.41</c:v>
                </c:pt>
                <c:pt idx="3">
                  <c:v>29.41</c:v>
                </c:pt>
              </c:numCache>
            </c:numRef>
          </c:val>
        </c:ser>
        <c:dLbls>
          <c:showLegendKey val="false"/>
          <c:showVal val="false"/>
          <c:showCatName val="true"/>
          <c:showSerName val="false"/>
          <c:showPercent val="false"/>
          <c:showBubbleSize val="false"/>
          <c:showLeaderLines val="true"/>
        </c:dLbls>
        <c:firstSliceAng val="0"/>
      </c:pieChart>
      <c:spPr>
        <a:noFill/>
        <a:ln>
          <a:noFill/>
        </a:ln>
        <a:effectLst/>
      </c:spPr>
    </c:plotArea>
    <c:plotVisOnly val="true"/>
    <c:dispBlanksAs val="gap"/>
    <c:showDLblsOverMax val="false"/>
  </c:chart>
  <c:spPr>
    <a:noFill/>
    <a:ln w="9525" cap="flat" cmpd="sng" algn="ctr">
      <a:noFill/>
      <a:round/>
    </a:ln>
    <a:effectLst/>
  </c:spPr>
  <c:txPr>
    <a:bodyPr/>
    <a:lstStyle/>
    <a:p>
      <a:pPr>
        <a:defRPr lang="zh-CN" sz="1400" b="1">
          <a:latin typeface="华文楷体" panose="02010600040101010101" charset="-122"/>
          <a:ea typeface="华文楷体" panose="02010600040101010101" charset="-122"/>
          <a:cs typeface="华文楷体" panose="02010600040101010101" charset="-122"/>
          <a:sym typeface="华文楷体" panose="02010600040101010101" charset="-122"/>
        </a:defRPr>
      </a:pPr>
    </a:p>
  </c:txPr>
  <c:externalData r:id="rId1">
    <c:autoUpdate val="false"/>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true">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DF4129-2A41-44C6-B141-55A27086F1B3}"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3A41E3-5C6F-4D12-B1BE-FC999A8EE80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453A41E3-5C6F-4D12-B1BE-FC999A8EE80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453A41E3-5C6F-4D12-B1BE-FC999A8EE80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453A41E3-5C6F-4D12-B1BE-FC999A8EE80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453A41E3-5C6F-4D12-B1BE-FC999A8EE80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453A41E3-5C6F-4D12-B1BE-FC999A8EE80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453A41E3-5C6F-4D12-B1BE-FC999A8EE80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453A41E3-5C6F-4D12-B1BE-FC999A8EE80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453A41E3-5C6F-4D12-B1BE-FC999A8EE80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453A41E3-5C6F-4D12-B1BE-FC999A8EE80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453A41E3-5C6F-4D12-B1BE-FC999A8EE80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453A41E3-5C6F-4D12-B1BE-FC999A8EE80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453A41E3-5C6F-4D12-B1BE-FC999A8EE80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453A41E3-5C6F-4D12-B1BE-FC999A8EE80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453A41E3-5C6F-4D12-B1BE-FC999A8EE80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914281" y="2130426"/>
            <a:ext cx="10361851" cy="1470025"/>
          </a:xfrm>
        </p:spPr>
        <p:txBody>
          <a:bodyPr/>
          <a:lstStyle/>
          <a:p>
            <a:r>
              <a:rPr lang="zh-CN" altLang="en-US"/>
              <a:t>单击此处编辑母版标题样式</a:t>
            </a:r>
            <a:endParaRPr lang="zh-CN" altLang="en-US"/>
          </a:p>
        </p:txBody>
      </p:sp>
      <p:sp>
        <p:nvSpPr>
          <p:cNvPr id="3" name="副标题 2"/>
          <p:cNvSpPr>
            <a:spLocks noGrp="true"/>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fld id="{819528FC-4252-4A30-8357-DC15C8E2A1EB}"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2B1ED37C-5CA3-4FC3-B75D-D328193F9BE2}" type="slidenum">
              <a:rPr lang="zh-CN" altLang="en-US" smtClean="0"/>
            </a:fld>
            <a:endParaRPr lang="zh-CN" altLang="en-US"/>
          </a:p>
        </p:txBody>
      </p:sp>
    </p:spTree>
  </p:cSld>
  <p:clrMapOvr>
    <a:masterClrMapping/>
  </p:clrMapOvr>
  <p:transition spd="slow" advTm="2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819528FC-4252-4A30-8357-DC15C8E2A1EB}"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2B1ED37C-5CA3-4FC3-B75D-D328193F9BE2}" type="slidenum">
              <a:rPr lang="zh-CN" altLang="en-US" smtClean="0"/>
            </a:fld>
            <a:endParaRPr lang="zh-CN" altLang="en-US"/>
          </a:p>
        </p:txBody>
      </p:sp>
    </p:spTree>
  </p:cSld>
  <p:clrMapOvr>
    <a:masterClrMapping/>
  </p:clrMapOvr>
  <p:transition spd="slow" advTm="2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11784067" y="274639"/>
            <a:ext cx="3655008" cy="5851525"/>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12694" y="274639"/>
            <a:ext cx="10768198"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819528FC-4252-4A30-8357-DC15C8E2A1EB}"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2B1ED37C-5CA3-4FC3-B75D-D328193F9BE2}" type="slidenum">
              <a:rPr lang="zh-CN" altLang="en-US" smtClean="0"/>
            </a:fld>
            <a:endParaRPr lang="zh-CN" altLang="en-US"/>
          </a:p>
        </p:txBody>
      </p:sp>
    </p:spTree>
  </p:cSld>
  <p:clrMapOvr>
    <a:masterClrMapping/>
  </p:clrMapOvr>
  <p:transition spd="slow" advTm="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819528FC-4252-4A30-8357-DC15C8E2A1EB}"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2B1ED37C-5CA3-4FC3-B75D-D328193F9BE2}" type="slidenum">
              <a:rPr lang="zh-CN" altLang="en-US" smtClean="0"/>
            </a:fld>
            <a:endParaRPr lang="zh-CN" altLang="en-US"/>
          </a:p>
        </p:txBody>
      </p:sp>
    </p:spTree>
  </p:cSld>
  <p:clrMapOvr>
    <a:masterClrMapping/>
  </p:clrMapOvr>
  <p:transition spd="slow" advTm="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fld id="{819528FC-4252-4A30-8357-DC15C8E2A1EB}"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2B1ED37C-5CA3-4FC3-B75D-D328193F9BE2}" type="slidenum">
              <a:rPr lang="zh-CN" altLang="en-US" smtClean="0"/>
            </a:fld>
            <a:endParaRPr lang="zh-CN" altLang="en-US"/>
          </a:p>
        </p:txBody>
      </p:sp>
    </p:spTree>
  </p:cSld>
  <p:clrMapOvr>
    <a:masterClrMapping/>
  </p:clrMapOvr>
  <p:transition spd="slow" advTm="2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true"/>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true"/>
          </p:cNvSpPr>
          <p:nvPr>
            <p:ph type="dt" sz="half" idx="10"/>
          </p:nvPr>
        </p:nvSpPr>
        <p:spPr/>
        <p:txBody>
          <a:bodyPr/>
          <a:lstStyle/>
          <a:p>
            <a:fld id="{819528FC-4252-4A30-8357-DC15C8E2A1EB}"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2B1ED37C-5CA3-4FC3-B75D-D328193F9BE2}" type="slidenum">
              <a:rPr lang="zh-CN" altLang="en-US" smtClean="0"/>
            </a:fld>
            <a:endParaRPr lang="zh-CN" altLang="en-US"/>
          </a:p>
        </p:txBody>
      </p:sp>
    </p:spTree>
  </p:cSld>
  <p:clrMapOvr>
    <a:masterClrMapping/>
  </p:clrMapOvr>
  <p:transition spd="slow" advTm="2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609521" y="274638"/>
            <a:ext cx="10971372" cy="1143000"/>
          </a:xfrm>
        </p:spPr>
        <p:txBody>
          <a:bodyPr/>
          <a:lstStyle>
            <a:lvl1pPr>
              <a:defRPr/>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true"/>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true"/>
          </p:cNvSpPr>
          <p:nvPr>
            <p:ph type="dt" sz="half" idx="10"/>
          </p:nvPr>
        </p:nvSpPr>
        <p:spPr/>
        <p:txBody>
          <a:bodyPr/>
          <a:lstStyle/>
          <a:p>
            <a:fld id="{819528FC-4252-4A30-8357-DC15C8E2A1EB}"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2B1ED37C-5CA3-4FC3-B75D-D328193F9BE2}" type="slidenum">
              <a:rPr lang="zh-CN" altLang="en-US" smtClean="0"/>
            </a:fld>
            <a:endParaRPr lang="zh-CN" altLang="en-US"/>
          </a:p>
        </p:txBody>
      </p:sp>
    </p:spTree>
  </p:cSld>
  <p:clrMapOvr>
    <a:masterClrMapping/>
  </p:clrMapOvr>
  <p:transition spd="slow" advTm="2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819528FC-4252-4A30-8357-DC15C8E2A1EB}"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2B1ED37C-5CA3-4FC3-B75D-D328193F9BE2}" type="slidenum">
              <a:rPr lang="zh-CN" altLang="en-US" smtClean="0"/>
            </a:fld>
            <a:endParaRPr lang="zh-CN" altLang="en-US"/>
          </a:p>
        </p:txBody>
      </p:sp>
    </p:spTree>
  </p:cSld>
  <p:clrMapOvr>
    <a:masterClrMapping/>
  </p:clrMapOvr>
  <p:transition spd="slow" advTm="2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819528FC-4252-4A30-8357-DC15C8E2A1EB}"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2B1ED37C-5CA3-4FC3-B75D-D328193F9BE2}" type="slidenum">
              <a:rPr lang="zh-CN" altLang="en-US" smtClean="0"/>
            </a:fld>
            <a:endParaRPr lang="zh-CN" altLang="en-US"/>
          </a:p>
        </p:txBody>
      </p:sp>
    </p:spTree>
  </p:cSld>
  <p:clrMapOvr>
    <a:masterClrMapping/>
  </p:clrMapOvr>
  <p:transition spd="slow" advTm="2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09521" y="273050"/>
            <a:ext cx="4010562"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true"/>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true"/>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819528FC-4252-4A30-8357-DC15C8E2A1EB}"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2B1ED37C-5CA3-4FC3-B75D-D328193F9BE2}" type="slidenum">
              <a:rPr lang="zh-CN" altLang="en-US" smtClean="0"/>
            </a:fld>
            <a:endParaRPr lang="zh-CN" altLang="en-US"/>
          </a:p>
        </p:txBody>
      </p:sp>
    </p:spTree>
  </p:cSld>
  <p:clrMapOvr>
    <a:masterClrMapping/>
  </p:clrMapOvr>
  <p:transition spd="slow" advTm="2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2389406" y="4800600"/>
            <a:ext cx="7314248"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819528FC-4252-4A30-8357-DC15C8E2A1EB}"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2B1ED37C-5CA3-4FC3-B75D-D328193F9BE2}" type="slidenum">
              <a:rPr lang="zh-CN" altLang="en-US" smtClean="0"/>
            </a:fld>
            <a:endParaRPr lang="zh-CN" altLang="en-US"/>
          </a:p>
        </p:txBody>
      </p:sp>
    </p:spTree>
  </p:cSld>
  <p:clrMapOvr>
    <a:masterClrMapping/>
  </p:clrMapOvr>
  <p:transition spd="slow" advTm="200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528FC-4252-4A30-8357-DC15C8E2A1EB}" type="datetimeFigureOut">
              <a:rPr lang="zh-CN" altLang="en-US" smtClean="0"/>
            </a:fld>
            <a:endParaRPr lang="zh-CN" altLang="en-US"/>
          </a:p>
        </p:txBody>
      </p:sp>
      <p:sp>
        <p:nvSpPr>
          <p:cNvPr id="5" name="页脚占位符 4"/>
          <p:cNvSpPr>
            <a:spLocks noGrp="true"/>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ED37C-5CA3-4FC3-B75D-D328193F9BE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chart" Target="../charts/chart2.xml"/><Relationship Id="rId1"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6000" b="-16000"/>
          </a:stretch>
        </a:blipFill>
        <a:effectLst/>
      </p:bgPr>
    </p:bg>
    <p:spTree>
      <p:nvGrpSpPr>
        <p:cNvPr id="1" name=""/>
        <p:cNvGrpSpPr/>
        <p:nvPr/>
      </p:nvGrpSpPr>
      <p:grpSpPr>
        <a:xfrm>
          <a:off x="0" y="0"/>
          <a:ext cx="0" cy="0"/>
          <a:chOff x="0" y="0"/>
          <a:chExt cx="0" cy="0"/>
        </a:xfrm>
      </p:grpSpPr>
      <p:pic>
        <p:nvPicPr>
          <p:cNvPr id="2" name="纯音乐.mp3">
            <a:hlinkClick r:id="" action="ppaction://media"/>
          </p:cNvPr>
          <p:cNvPicPr>
            <a:picLocks noChangeAspect="true"/>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5523702" y="7358090"/>
            <a:ext cx="609600" cy="609600"/>
          </a:xfrm>
          <a:prstGeom prst="rect">
            <a:avLst/>
          </a:prstGeom>
        </p:spPr>
      </p:pic>
      <p:sp>
        <p:nvSpPr>
          <p:cNvPr id="8" name="TextBox 7"/>
          <p:cNvSpPr txBox="true"/>
          <p:nvPr/>
        </p:nvSpPr>
        <p:spPr>
          <a:xfrm>
            <a:off x="2350627" y="2852936"/>
            <a:ext cx="6955750" cy="1569660"/>
          </a:xfrm>
          <a:prstGeom prst="rect">
            <a:avLst/>
          </a:prstGeom>
          <a:noFill/>
        </p:spPr>
        <p:txBody>
          <a:bodyPr wrap="none" rtlCol="0">
            <a:spAutoFit/>
          </a:bodyPr>
          <a:lstStyle/>
          <a:p>
            <a:pPr algn="ctr"/>
            <a:r>
              <a:rPr lang="zh-CN" altLang="en-US" sz="4800" b="1" dirty="0">
                <a:latin typeface="微软雅黑" panose="020B0503020204020204" pitchFamily="34" charset="-122"/>
                <a:ea typeface="微软雅黑" panose="020B0503020204020204" pitchFamily="34" charset="-122"/>
              </a:rPr>
              <a:t>内蒙古自治区</a:t>
            </a:r>
            <a:r>
              <a:rPr lang="zh-CN" altLang="en-US" sz="4800" b="1" dirty="0" smtClean="0">
                <a:latin typeface="微软雅黑" panose="020B0503020204020204" pitchFamily="34" charset="-122"/>
                <a:ea typeface="微软雅黑" panose="020B0503020204020204" pitchFamily="34" charset="-122"/>
              </a:rPr>
              <a:t>“十四五”</a:t>
            </a:r>
            <a:endParaRPr lang="en-US" altLang="zh-CN" sz="4800" b="1" dirty="0" smtClean="0">
              <a:latin typeface="微软雅黑" panose="020B0503020204020204" pitchFamily="34" charset="-122"/>
              <a:ea typeface="微软雅黑" panose="020B0503020204020204" pitchFamily="34" charset="-122"/>
            </a:endParaRPr>
          </a:p>
          <a:p>
            <a:pPr algn="ctr"/>
            <a:r>
              <a:rPr lang="zh-CN" altLang="en-US" sz="4800" b="1" dirty="0" smtClean="0">
                <a:latin typeface="微软雅黑" panose="020B0503020204020204" pitchFamily="34" charset="-122"/>
                <a:ea typeface="微软雅黑" panose="020B0503020204020204" pitchFamily="34" charset="-122"/>
              </a:rPr>
              <a:t> 水资源配置利用规划</a:t>
            </a:r>
            <a:endParaRPr lang="zh-CN" altLang="en-US" sz="4800" b="1" dirty="0">
              <a:latin typeface="微软雅黑" panose="020B0503020204020204" pitchFamily="34" charset="-122"/>
              <a:ea typeface="微软雅黑" panose="020B0503020204020204" pitchFamily="34" charset="-122"/>
            </a:endParaRPr>
          </a:p>
        </p:txBody>
      </p:sp>
      <p:sp>
        <p:nvSpPr>
          <p:cNvPr id="11" name="文本框 16"/>
          <p:cNvSpPr txBox="true"/>
          <p:nvPr/>
        </p:nvSpPr>
        <p:spPr>
          <a:xfrm>
            <a:off x="3037677" y="6021288"/>
            <a:ext cx="6191250" cy="681355"/>
          </a:xfrm>
          <a:prstGeom prst="rect">
            <a:avLst/>
          </a:prstGeom>
          <a:noFill/>
        </p:spPr>
        <p:txBody>
          <a:bodyPr vert="horz" wrap="square" rtlCol="0">
            <a:spAutoFit/>
          </a:bodyPr>
          <a:lstStyle/>
          <a:p>
            <a:pPr algn="ctr">
              <a:lnSpc>
                <a:spcPct val="120000"/>
              </a:lnSpc>
            </a:pPr>
            <a:r>
              <a:rPr lang="zh-CN" altLang="en-US" sz="1600" b="1" dirty="0" smtClean="0">
                <a:solidFill>
                  <a:schemeClr val="tx1"/>
                </a:solidFill>
                <a:effectLst>
                  <a:outerShdw blurRad="38100" dist="38100" dir="2700000" algn="tl">
                    <a:srgbClr val="000000">
                      <a:alpha val="43137"/>
                    </a:srgbClr>
                  </a:outerShdw>
                </a:effectLst>
                <a:latin typeface="华文楷体" panose="02010600040101010101" charset="-122"/>
                <a:ea typeface="华文楷体" panose="02010600040101010101" charset="-122"/>
                <a:sym typeface="Arial" panose="02080604020202020204" pitchFamily="34" charset="0"/>
              </a:rPr>
              <a:t>自治区发布的水资源配置利用方面指导性性</a:t>
            </a:r>
            <a:r>
              <a:rPr lang="zh-CN" altLang="en-US" sz="1600" b="1" dirty="0">
                <a:solidFill>
                  <a:schemeClr val="tx1"/>
                </a:solidFill>
                <a:effectLst>
                  <a:outerShdw blurRad="38100" dist="38100" dir="2700000" algn="tl">
                    <a:srgbClr val="000000">
                      <a:alpha val="43137"/>
                    </a:srgbClr>
                  </a:outerShdw>
                </a:effectLst>
                <a:latin typeface="华文楷体" panose="02010600040101010101" charset="-122"/>
                <a:ea typeface="华文楷体" panose="02010600040101010101" charset="-122"/>
                <a:sym typeface="Arial" panose="02080604020202020204" pitchFamily="34" charset="0"/>
              </a:rPr>
              <a:t>文件，</a:t>
            </a:r>
            <a:r>
              <a:rPr lang="zh-CN" altLang="zh-CN" sz="1600" b="1" dirty="0">
                <a:solidFill>
                  <a:schemeClr val="tx1"/>
                </a:solidFill>
                <a:effectLst>
                  <a:outerShdw blurRad="38100" dist="38100" dir="2700000" algn="tl">
                    <a:srgbClr val="000000">
                      <a:alpha val="43137"/>
                    </a:srgbClr>
                  </a:outerShdw>
                </a:effectLst>
                <a:latin typeface="华文楷体" panose="02010600040101010101" charset="-122"/>
                <a:ea typeface="华文楷体" panose="02010600040101010101" charset="-122"/>
              </a:rPr>
              <a:t>是未来五年全区强化水资源最大刚性约束，量水而行，以水定需的重要技术依据</a:t>
            </a:r>
            <a:endParaRPr lang="zh-CN" altLang="zh-CN" sz="1600" b="1" dirty="0">
              <a:solidFill>
                <a:schemeClr val="tx1"/>
              </a:solidFill>
              <a:effectLst>
                <a:outerShdw blurRad="38100" dist="38100" dir="2700000" algn="tl">
                  <a:srgbClr val="000000">
                    <a:alpha val="43137"/>
                  </a:srgbClr>
                </a:outerShdw>
              </a:effectLst>
              <a:latin typeface="华文楷体" panose="02010600040101010101" charset="-122"/>
              <a:ea typeface="华文楷体" panose="02010600040101010101" charset="-122"/>
              <a:sym typeface="Arial" panose="02080604020202020204" pitchFamily="34" charset="0"/>
            </a:endParaRPr>
          </a:p>
        </p:txBody>
      </p:sp>
      <p:grpSp>
        <p:nvGrpSpPr>
          <p:cNvPr id="12" name="组合 11"/>
          <p:cNvGrpSpPr/>
          <p:nvPr/>
        </p:nvGrpSpPr>
        <p:grpSpPr>
          <a:xfrm>
            <a:off x="1353593" y="548680"/>
            <a:ext cx="9675480" cy="461665"/>
            <a:chOff x="1867125" y="3578225"/>
            <a:chExt cx="7498292" cy="461665"/>
          </a:xfrm>
        </p:grpSpPr>
        <p:sp>
          <p:nvSpPr>
            <p:cNvPr id="14" name="文本框 7"/>
            <p:cNvSpPr txBox="true"/>
            <p:nvPr/>
          </p:nvSpPr>
          <p:spPr>
            <a:xfrm>
              <a:off x="1867125" y="3578225"/>
              <a:ext cx="3545054" cy="461665"/>
            </a:xfrm>
            <a:prstGeom prst="rect">
              <a:avLst/>
            </a:prstGeom>
            <a:noFill/>
          </p:spPr>
          <p:txBody>
            <a:bodyPr vert="horz" wrap="square" rtlCol="0">
              <a:spAutoFit/>
            </a:bodyPr>
            <a:lstStyle/>
            <a:p>
              <a:pPr algn="ctr"/>
              <a:r>
                <a:rPr lang="zh-CN" altLang="en-US" sz="2400" b="1" spc="600" dirty="0" smtClean="0">
                  <a:latin typeface="Arial" panose="02080604020202020204" pitchFamily="34" charset="0"/>
                  <a:ea typeface="微软雅黑" panose="020B0503020204020204" pitchFamily="34" charset="-122"/>
                  <a:sym typeface="Arial" panose="02080604020202020204" pitchFamily="34" charset="0"/>
                </a:rPr>
                <a:t>建立水资源刚性约束制度</a:t>
              </a:r>
              <a:endParaRPr lang="zh-CN" altLang="en-US" sz="2400" b="1" spc="600" dirty="0">
                <a:latin typeface="Arial" panose="02080604020202020204" pitchFamily="34" charset="0"/>
                <a:ea typeface="微软雅黑" panose="020B0503020204020204" pitchFamily="34" charset="-122"/>
                <a:sym typeface="Arial" panose="02080604020202020204" pitchFamily="34" charset="0"/>
              </a:endParaRPr>
            </a:p>
          </p:txBody>
        </p:sp>
        <p:sp>
          <p:nvSpPr>
            <p:cNvPr id="15" name="文本框 8"/>
            <p:cNvSpPr txBox="true"/>
            <p:nvPr/>
          </p:nvSpPr>
          <p:spPr>
            <a:xfrm>
              <a:off x="5652949" y="3578225"/>
              <a:ext cx="3712468" cy="461665"/>
            </a:xfrm>
            <a:prstGeom prst="rect">
              <a:avLst/>
            </a:prstGeom>
            <a:noFill/>
          </p:spPr>
          <p:txBody>
            <a:bodyPr vert="horz" wrap="square" rtlCol="0">
              <a:spAutoFit/>
            </a:bodyPr>
            <a:lstStyle>
              <a:defPPr>
                <a:defRPr lang="zh-CN"/>
              </a:defPPr>
              <a:lvl1pPr>
                <a:defRPr sz="2400" spc="600">
                  <a:latin typeface="站酷小薇LOGO体" panose="02010600010101010101" pitchFamily="2" charset="-122"/>
                  <a:ea typeface="站酷小薇LOGO体" panose="02010600010101010101" pitchFamily="2" charset="-122"/>
                </a:defRPr>
              </a:lvl1pPr>
            </a:lstStyle>
            <a:p>
              <a:pPr algn="ctr"/>
              <a:r>
                <a:rPr lang="zh-CN" altLang="en-US" b="1" dirty="0" smtClean="0">
                  <a:latin typeface="Arial" panose="02080604020202020204" pitchFamily="34" charset="0"/>
                  <a:ea typeface="微软雅黑" panose="020B0503020204020204" pitchFamily="34" charset="-122"/>
                  <a:sym typeface="Arial" panose="02080604020202020204" pitchFamily="34" charset="0"/>
                </a:rPr>
                <a:t>提升水资源优化配置能力</a:t>
              </a:r>
              <a:endParaRPr lang="zh-CN" altLang="en-US" b="1" dirty="0">
                <a:latin typeface="Arial" panose="02080604020202020204" pitchFamily="34" charset="0"/>
                <a:ea typeface="微软雅黑" panose="020B0503020204020204" pitchFamily="34" charset="-122"/>
                <a:sym typeface="Arial" panose="02080604020202020204" pitchFamily="34" charset="0"/>
              </a:endParaRPr>
            </a:p>
          </p:txBody>
        </p:sp>
      </p:gr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2" presetClass="entr" presetSubtype="2" fill="hold" grpId="0"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additive="base">
                                        <p:cTn id="10" dur="500"/>
                                        <p:tgtEl>
                                          <p:spTgt spid="8">
                                            <p:txEl>
                                              <p:pRg st="0" end="0"/>
                                            </p:txEl>
                                          </p:spTgt>
                                        </p:tgtEl>
                                        <p:attrNameLst>
                                          <p:attrName>ppt_x</p:attrName>
                                        </p:attrNameLst>
                                      </p:cBhvr>
                                      <p:tavLst>
                                        <p:tav tm="0">
                                          <p:val>
                                            <p:strVal val="#ppt_x+#ppt_w*1.125000"/>
                                          </p:val>
                                        </p:tav>
                                        <p:tav tm="100000">
                                          <p:val>
                                            <p:strVal val="#ppt_x"/>
                                          </p:val>
                                        </p:tav>
                                      </p:tavLst>
                                    </p:anim>
                                    <p:animEffect transition="in" filter="wipe(left)">
                                      <p:cBhvr>
                                        <p:cTn id="11" dur="500"/>
                                        <p:tgtEl>
                                          <p:spTgt spid="8">
                                            <p:txEl>
                                              <p:pRg st="0" end="0"/>
                                            </p:txEl>
                                          </p:spTgt>
                                        </p:tgtEl>
                                      </p:cBhvr>
                                    </p:animEffect>
                                  </p:childTnLst>
                                </p:cTn>
                              </p:par>
                            </p:childTnLst>
                          </p:cTn>
                        </p:par>
                        <p:par>
                          <p:cTn id="12" fill="hold">
                            <p:stCondLst>
                              <p:cond delay="500"/>
                            </p:stCondLst>
                            <p:childTnLst>
                              <p:par>
                                <p:cTn id="13" presetID="12" presetClass="entr" presetSubtype="2"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p:tgtEl>
                                          <p:spTgt spid="8">
                                            <p:txEl>
                                              <p:pRg st="1" end="1"/>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8">
                                            <p:txEl>
                                              <p:pRg st="1" end="1"/>
                                            </p:txEl>
                                          </p:spTgt>
                                        </p:tgtEl>
                                      </p:cBhvr>
                                    </p:animEffect>
                                  </p:childTnLst>
                                </p:cTn>
                              </p:par>
                            </p:childTnLst>
                          </p:cTn>
                        </p:par>
                        <p:par>
                          <p:cTn id="17" fill="hold">
                            <p:stCondLst>
                              <p:cond delay="1000"/>
                            </p:stCondLst>
                            <p:childTnLst>
                              <p:par>
                                <p:cTn id="18" presetID="26" presetClass="emph" presetSubtype="0" fill="hold" grpId="1" nodeType="afterEffect">
                                  <p:stCondLst>
                                    <p:cond delay="0"/>
                                  </p:stCondLst>
                                  <p:childTnLst>
                                    <p:animEffect transition="out" filter="fade">
                                      <p:cBhvr>
                                        <p:cTn id="19" dur="500" tmFilter="0, 0; .2, .5; .8, .5; 1, 0"/>
                                        <p:tgtEl>
                                          <p:spTgt spid="8">
                                            <p:txEl>
                                              <p:pRg st="0" end="0"/>
                                            </p:txEl>
                                          </p:spTgt>
                                        </p:tgtEl>
                                      </p:cBhvr>
                                    </p:animEffect>
                                    <p:animScale>
                                      <p:cBhvr>
                                        <p:cTn id="20" dur="250" autoRev="1" fill="hold"/>
                                        <p:tgtEl>
                                          <p:spTgt spid="8">
                                            <p:txEl>
                                              <p:pRg st="0" end="0"/>
                                            </p:txEl>
                                          </p:spTgt>
                                        </p:tgtEl>
                                      </p:cBhvr>
                                      <p:by x="105000" y="105000"/>
                                    </p:animScale>
                                  </p:childTnLst>
                                </p:cTn>
                              </p:par>
                            </p:childTnLst>
                          </p:cTn>
                        </p:par>
                        <p:par>
                          <p:cTn id="21" fill="hold">
                            <p:stCondLst>
                              <p:cond delay="1500"/>
                            </p:stCondLst>
                            <p:childTnLst>
                              <p:par>
                                <p:cTn id="22" presetID="26" presetClass="emph" presetSubtype="0" fill="hold" grpId="1" nodeType="afterEffect">
                                  <p:stCondLst>
                                    <p:cond delay="0"/>
                                  </p:stCondLst>
                                  <p:childTnLst>
                                    <p:animEffect transition="out" filter="fade">
                                      <p:cBhvr>
                                        <p:cTn id="23" dur="500" tmFilter="0, 0; .2, .5; .8, .5; 1, 0"/>
                                        <p:tgtEl>
                                          <p:spTgt spid="8">
                                            <p:txEl>
                                              <p:pRg st="1" end="1"/>
                                            </p:txEl>
                                          </p:spTgt>
                                        </p:tgtEl>
                                      </p:cBhvr>
                                    </p:animEffect>
                                    <p:animScale>
                                      <p:cBhvr>
                                        <p:cTn id="24" dur="250" autoRev="1" fill="hold"/>
                                        <p:tgtEl>
                                          <p:spTgt spid="8">
                                            <p:txEl>
                                              <p:pRg st="1" end="1"/>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34" repeatCount="indefinite" fill="hold" display="0">
                  <p:stCondLst>
                    <p:cond delay="indefinite"/>
                  </p:stCondLst>
                  <p:endCondLst>
                    <p:cond evt="onStopAudio" delay="0">
                      <p:tgtEl>
                        <p:sldTgt/>
                      </p:tgtEl>
                    </p:cond>
                  </p:endCondLst>
                </p:cTn>
                <p:tgtEl>
                  <p:spTgt spid="2"/>
                </p:tgtEl>
              </p:cMediaNode>
            </p:audio>
          </p:childTnLst>
        </p:cTn>
      </p:par>
    </p:tnLst>
    <p:bldLst>
      <p:bldP spid="8" grpId="0" uiExpand="1" build="p"/>
      <p:bldP spid="8" grpId="1" uiExpand="1" build="allAtOnce"/>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7" name="TextBox 6"/>
          <p:cNvSpPr txBox="true"/>
          <p:nvPr/>
        </p:nvSpPr>
        <p:spPr>
          <a:xfrm>
            <a:off x="437505" y="167432"/>
            <a:ext cx="2452916" cy="584775"/>
          </a:xfrm>
          <a:prstGeom prst="rect">
            <a:avLst/>
          </a:prstGeom>
          <a:noFill/>
        </p:spPr>
        <p:txBody>
          <a:bodyPr wrap="none" rtlCol="0">
            <a:spAutoFit/>
          </a:bodyPr>
          <a:lstStyle/>
          <a:p>
            <a:pPr>
              <a:buClrTx/>
              <a:buSzTx/>
              <a:buFontTx/>
            </a:pPr>
            <a:r>
              <a:rPr lang="zh-CN" altLang="en-US" sz="3200" b="1" dirty="0" smtClean="0">
                <a:solidFill>
                  <a:schemeClr val="tx2"/>
                </a:solidFill>
                <a:latin typeface="黑体" panose="02010609060101010101" charset="-122"/>
                <a:ea typeface="黑体" panose="02010609060101010101" charset="-122"/>
              </a:rPr>
              <a:t>配 置 方 案</a:t>
            </a:r>
            <a:endParaRPr lang="zh-CN" altLang="en-US" sz="3200" b="1" dirty="0" smtClean="0">
              <a:solidFill>
                <a:schemeClr val="tx2"/>
              </a:solidFill>
              <a:latin typeface="黑体" panose="02010609060101010101" charset="-122"/>
              <a:ea typeface="黑体" panose="02010609060101010101" charset="-122"/>
            </a:endParaRPr>
          </a:p>
        </p:txBody>
      </p:sp>
      <p:sp>
        <p:nvSpPr>
          <p:cNvPr id="21" name="矩形 20"/>
          <p:cNvSpPr/>
          <p:nvPr/>
        </p:nvSpPr>
        <p:spPr>
          <a:xfrm>
            <a:off x="0" y="751205"/>
            <a:ext cx="12190095" cy="95885"/>
          </a:xfrm>
          <a:prstGeom prst="rect">
            <a:avLst/>
          </a:prstGeom>
          <a:solidFill>
            <a:srgbClr val="067A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300" dirty="0">
              <a:solidFill>
                <a:prstClr val="white"/>
              </a:solidFill>
            </a:endParaRPr>
          </a:p>
        </p:txBody>
      </p:sp>
      <p:graphicFrame>
        <p:nvGraphicFramePr>
          <p:cNvPr id="5" name="表格 4"/>
          <p:cNvGraphicFramePr/>
          <p:nvPr>
            <p:custDataLst>
              <p:tags r:id="rId2"/>
            </p:custDataLst>
          </p:nvPr>
        </p:nvGraphicFramePr>
        <p:xfrm>
          <a:off x="356235" y="1280795"/>
          <a:ext cx="11478260" cy="5431155"/>
        </p:xfrm>
        <a:graphic>
          <a:graphicData uri="http://schemas.openxmlformats.org/drawingml/2006/table">
            <a:tbl>
              <a:tblPr firstRow="true" bandRow="true">
                <a:tableStyleId>{5940675A-B579-460E-94D1-54222C63F5DA}</a:tableStyleId>
              </a:tblPr>
              <a:tblGrid>
                <a:gridCol w="379730"/>
                <a:gridCol w="504825"/>
                <a:gridCol w="572135"/>
                <a:gridCol w="473075"/>
                <a:gridCol w="495300"/>
                <a:gridCol w="430530"/>
                <a:gridCol w="461645"/>
                <a:gridCol w="447040"/>
                <a:gridCol w="424815"/>
                <a:gridCol w="508000"/>
                <a:gridCol w="503555"/>
                <a:gridCol w="446405"/>
                <a:gridCol w="445135"/>
                <a:gridCol w="504190"/>
                <a:gridCol w="441325"/>
                <a:gridCol w="445770"/>
                <a:gridCol w="424815"/>
                <a:gridCol w="384810"/>
                <a:gridCol w="501015"/>
                <a:gridCol w="450850"/>
                <a:gridCol w="446405"/>
                <a:gridCol w="445135"/>
                <a:gridCol w="386715"/>
                <a:gridCol w="434340"/>
                <a:gridCol w="520700"/>
              </a:tblGrid>
              <a:tr h="166370">
                <a:tc rowSpan="3">
                  <a:txBody>
                    <a:bodyPr/>
                    <a:lstStyle/>
                    <a:p>
                      <a:pPr indent="0" algn="ctr">
                        <a:buNone/>
                      </a:pPr>
                      <a:r>
                        <a:rPr lang="en-US" sz="1000" b="1">
                          <a:solidFill>
                            <a:srgbClr val="000000"/>
                          </a:solidFill>
                          <a:latin typeface="宋体" pitchFamily="2" charset="-122"/>
                          <a:ea typeface="宋体" pitchFamily="2" charset="-122"/>
                          <a:cs typeface="宋体" pitchFamily="2" charset="-122"/>
                        </a:rPr>
                        <a:t>分区</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1000" b="1">
                          <a:solidFill>
                            <a:srgbClr val="000000"/>
                          </a:solidFill>
                          <a:latin typeface="宋体" pitchFamily="2" charset="-122"/>
                          <a:ea typeface="宋体" pitchFamily="2" charset="-122"/>
                          <a:cs typeface="宋体" pitchFamily="2" charset="-122"/>
                        </a:rPr>
                        <a:t>项目</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5">
                  <a:txBody>
                    <a:bodyPr/>
                    <a:lstStyle/>
                    <a:p>
                      <a:pPr indent="0" algn="ctr">
                        <a:buNone/>
                      </a:pPr>
                      <a:r>
                        <a:rPr lang="en-US" sz="1000" b="1">
                          <a:solidFill>
                            <a:srgbClr val="000000"/>
                          </a:solidFill>
                          <a:latin typeface="宋体" pitchFamily="2" charset="-122"/>
                          <a:ea typeface="宋体" pitchFamily="2" charset="-122"/>
                          <a:cs typeface="宋体" pitchFamily="2" charset="-122"/>
                        </a:rPr>
                        <a:t>用水总量</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true">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true">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true">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true">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lstStyle/>
                    <a:p>
                      <a:pPr indent="0" algn="ctr">
                        <a:buNone/>
                      </a:pPr>
                      <a:r>
                        <a:rPr lang="en-US" sz="1000" b="1">
                          <a:solidFill>
                            <a:srgbClr val="000000"/>
                          </a:solidFill>
                          <a:latin typeface="宋体" pitchFamily="2" charset="-122"/>
                          <a:ea typeface="宋体" pitchFamily="2" charset="-122"/>
                          <a:cs typeface="宋体" pitchFamily="2" charset="-122"/>
                        </a:rPr>
                        <a:t>生活</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true">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true">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lstStyle/>
                    <a:p>
                      <a:pPr indent="0" algn="ctr">
                        <a:buNone/>
                      </a:pPr>
                      <a:r>
                        <a:rPr lang="en-US" sz="1000" b="1">
                          <a:solidFill>
                            <a:srgbClr val="000000"/>
                          </a:solidFill>
                          <a:latin typeface="宋体" pitchFamily="2" charset="-122"/>
                          <a:ea typeface="宋体" pitchFamily="2" charset="-122"/>
                          <a:cs typeface="宋体" pitchFamily="2" charset="-122"/>
                        </a:rPr>
                        <a:t>农业</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true">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true">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true">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true">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lstStyle/>
                    <a:p>
                      <a:pPr indent="0" algn="ctr">
                        <a:buNone/>
                      </a:pPr>
                      <a:r>
                        <a:rPr lang="en-US" sz="1000" b="1">
                          <a:solidFill>
                            <a:srgbClr val="000000"/>
                          </a:solidFill>
                          <a:latin typeface="宋体" pitchFamily="2" charset="-122"/>
                          <a:ea typeface="宋体" pitchFamily="2" charset="-122"/>
                          <a:cs typeface="宋体" pitchFamily="2" charset="-122"/>
                        </a:rPr>
                        <a:t>工业</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true">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true">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true">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true">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lstStyle/>
                    <a:p>
                      <a:pPr indent="0" algn="ctr">
                        <a:buNone/>
                      </a:pPr>
                      <a:r>
                        <a:rPr lang="en-US" sz="1000" b="1">
                          <a:solidFill>
                            <a:srgbClr val="000000"/>
                          </a:solidFill>
                          <a:latin typeface="宋体" pitchFamily="2" charset="-122"/>
                          <a:ea typeface="宋体" pitchFamily="2" charset="-122"/>
                          <a:cs typeface="宋体" pitchFamily="2" charset="-122"/>
                        </a:rPr>
                        <a:t>生态</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true">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true">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true">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true">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67005">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总量</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地表水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a:buNone/>
                      </a:pPr>
                      <a:r>
                        <a:rPr lang="en-US" sz="1000" b="1">
                          <a:solidFill>
                            <a:srgbClr val="000000"/>
                          </a:solidFill>
                          <a:latin typeface="宋体" pitchFamily="2" charset="-122"/>
                          <a:ea typeface="宋体" pitchFamily="2" charset="-122"/>
                          <a:cs typeface="宋体" pitchFamily="2" charset="-122"/>
                        </a:rPr>
                        <a:t>地下水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true">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其他水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总量</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地表水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地下水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总量</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地表水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a:buNone/>
                      </a:pPr>
                      <a:r>
                        <a:rPr lang="en-US" sz="1000" b="1">
                          <a:solidFill>
                            <a:srgbClr val="000000"/>
                          </a:solidFill>
                          <a:latin typeface="宋体" pitchFamily="2" charset="-122"/>
                          <a:ea typeface="宋体" pitchFamily="2" charset="-122"/>
                          <a:cs typeface="宋体" pitchFamily="2" charset="-122"/>
                        </a:rPr>
                        <a:t>地下水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c hMerge="true">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其他水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总量</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地表水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a:buNone/>
                      </a:pPr>
                      <a:r>
                        <a:rPr lang="en-US" sz="1000" b="1">
                          <a:solidFill>
                            <a:srgbClr val="000000"/>
                          </a:solidFill>
                          <a:latin typeface="宋体" pitchFamily="2" charset="-122"/>
                          <a:ea typeface="宋体" pitchFamily="2" charset="-122"/>
                          <a:cs typeface="宋体" pitchFamily="2" charset="-122"/>
                        </a:rPr>
                        <a:t>地下水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c hMerge="true">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其他水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总量</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地表水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a:buNone/>
                      </a:pPr>
                      <a:r>
                        <a:rPr lang="en-US" sz="1000" b="1">
                          <a:solidFill>
                            <a:srgbClr val="000000"/>
                          </a:solidFill>
                          <a:latin typeface="宋体" pitchFamily="2" charset="-122"/>
                          <a:ea typeface="宋体" pitchFamily="2" charset="-122"/>
                          <a:cs typeface="宋体" pitchFamily="2" charset="-122"/>
                        </a:rPr>
                        <a:t>地下水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true">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lstStyle/>
                    <a:p>
                      <a:pPr indent="0" algn="ctr">
                        <a:buNone/>
                      </a:pPr>
                      <a:r>
                        <a:rPr lang="en-US" sz="1000" b="1">
                          <a:solidFill>
                            <a:srgbClr val="000000"/>
                          </a:solidFill>
                          <a:latin typeface="宋体" pitchFamily="2" charset="-122"/>
                          <a:ea typeface="宋体" pitchFamily="2" charset="-122"/>
                          <a:cs typeface="宋体" pitchFamily="2" charset="-122"/>
                        </a:rPr>
                        <a:t>其他水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0700">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000" b="1">
                          <a:solidFill>
                            <a:srgbClr val="000000"/>
                          </a:solidFill>
                          <a:latin typeface="宋体" pitchFamily="2" charset="-122"/>
                          <a:ea typeface="宋体" pitchFamily="2" charset="-122"/>
                          <a:cs typeface="宋体" pitchFamily="2" charset="-122"/>
                        </a:rPr>
                        <a:t>水量</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000" b="1">
                          <a:solidFill>
                            <a:srgbClr val="000000"/>
                          </a:solidFill>
                          <a:latin typeface="宋体" pitchFamily="2" charset="-122"/>
                          <a:ea typeface="宋体" pitchFamily="2" charset="-122"/>
                          <a:cs typeface="宋体" pitchFamily="2" charset="-122"/>
                        </a:rPr>
                        <a:t>其中疏干水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000" b="1">
                          <a:solidFill>
                            <a:srgbClr val="000000"/>
                          </a:solidFill>
                          <a:latin typeface="宋体" pitchFamily="2" charset="-122"/>
                          <a:ea typeface="宋体" pitchFamily="2" charset="-122"/>
                          <a:cs typeface="宋体" pitchFamily="2" charset="-122"/>
                        </a:rPr>
                        <a:t>水量</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000" b="1">
                          <a:solidFill>
                            <a:srgbClr val="000000"/>
                          </a:solidFill>
                          <a:latin typeface="宋体" pitchFamily="2" charset="-122"/>
                          <a:ea typeface="宋体" pitchFamily="2" charset="-122"/>
                          <a:cs typeface="宋体" pitchFamily="2" charset="-122"/>
                        </a:rPr>
                        <a:t>其中疏干水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000" b="1">
                          <a:solidFill>
                            <a:srgbClr val="000000"/>
                          </a:solidFill>
                          <a:latin typeface="宋体" pitchFamily="2" charset="-122"/>
                          <a:ea typeface="宋体" pitchFamily="2" charset="-122"/>
                          <a:cs typeface="宋体" pitchFamily="2" charset="-122"/>
                        </a:rPr>
                        <a:t>水量</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000" b="1">
                          <a:solidFill>
                            <a:srgbClr val="000000"/>
                          </a:solidFill>
                          <a:latin typeface="宋体" pitchFamily="2" charset="-122"/>
                          <a:ea typeface="宋体" pitchFamily="2" charset="-122"/>
                          <a:cs typeface="宋体" pitchFamily="2" charset="-122"/>
                        </a:rPr>
                        <a:t>其中疏干水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000" b="1">
                          <a:solidFill>
                            <a:srgbClr val="000000"/>
                          </a:solidFill>
                          <a:latin typeface="宋体" pitchFamily="2" charset="-122"/>
                          <a:ea typeface="宋体" pitchFamily="2" charset="-122"/>
                          <a:cs typeface="宋体" pitchFamily="2" charset="-122"/>
                        </a:rPr>
                        <a:t>水量</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000" b="1">
                          <a:solidFill>
                            <a:srgbClr val="000000"/>
                          </a:solidFill>
                          <a:latin typeface="宋体" pitchFamily="2" charset="-122"/>
                          <a:ea typeface="宋体" pitchFamily="2" charset="-122"/>
                          <a:cs typeface="宋体" pitchFamily="2" charset="-122"/>
                        </a:rPr>
                        <a:t>其中疏干水</a:t>
                      </a:r>
                      <a:endParaRPr lang="en-US" altLang="en-US" sz="10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208280">
                <a:tc gridSpan="2">
                  <a:txBody>
                    <a:bodyPr/>
                    <a:lstStyle/>
                    <a:p>
                      <a:pPr indent="0" algn="ctr">
                        <a:buNone/>
                      </a:pPr>
                      <a:r>
                        <a:rPr lang="en-US" sz="700" b="1">
                          <a:solidFill>
                            <a:srgbClr val="000000"/>
                          </a:solidFill>
                          <a:latin typeface="宋体" pitchFamily="2" charset="-122"/>
                          <a:ea typeface="宋体" pitchFamily="2" charset="-122"/>
                          <a:cs typeface="宋体" pitchFamily="2" charset="-122"/>
                        </a:rPr>
                        <a:t>全区</a:t>
                      </a:r>
                      <a:endParaRPr lang="en-US" altLang="en-US" sz="700" b="1">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true">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195.76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94.91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92.96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2.67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7.89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12.96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3.50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9.46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142.40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64.53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77.04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0.07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0.83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17.74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8.37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5.29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2.38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4.08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22.66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18.52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1.16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0.22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700" b="1">
                          <a:solidFill>
                            <a:srgbClr val="000000"/>
                          </a:solidFill>
                          <a:latin typeface="Times New Roman" panose="02020603050405020304" pitchFamily="18" charset="0"/>
                          <a:cs typeface="Times New Roman" panose="02020603050405020304" pitchFamily="18" charset="0"/>
                        </a:rPr>
                        <a:t>2.97 </a:t>
                      </a:r>
                      <a:endParaRPr lang="en-US" altLang="en-US" sz="7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2420">
                <a:tc rowSpan="12">
                  <a:txBody>
                    <a:bodyPr/>
                    <a:lstStyle/>
                    <a:p>
                      <a:pPr indent="0" algn="ctr">
                        <a:buNone/>
                      </a:pPr>
                      <a:r>
                        <a:rPr lang="en-US" sz="800" b="0">
                          <a:solidFill>
                            <a:srgbClr val="000000"/>
                          </a:solidFill>
                          <a:latin typeface="宋体" pitchFamily="2" charset="-122"/>
                          <a:ea typeface="宋体" pitchFamily="2" charset="-122"/>
                          <a:cs typeface="宋体" pitchFamily="2" charset="-122"/>
                        </a:rPr>
                        <a:t>行政区域</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呼和浩特市</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10.76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4.68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5.01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1.06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1.87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0.89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0.98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6.19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2.29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3.85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1.42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1.08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1.27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0.85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8915">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包头市</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9.82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5.29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3.37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1.17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1.41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0.87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0.54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4.99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2.46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2.52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3.01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1.90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0.84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7645">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乌海市</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2.17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0.90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0.94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0.57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0.50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1.01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8280">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赤峰市</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19.93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5.97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13.38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0.58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2.04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1.72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15.00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4.26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10.74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1.40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0.73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1.48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0.93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9550">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通辽市</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26.81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1.74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24.39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0.67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1.82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0.81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1.01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23.76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23.31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0.83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1785">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鄂尔多斯市</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19.19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6.57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11.43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1.41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1.20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1.08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1.08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11.94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3.25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8.45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4.99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2.92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1.59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1.23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1.18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3690">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呼伦贝尔市</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18.15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10.39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7.25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0.51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1.35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0.96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9.69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4.30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5.39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1.70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0.90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5.42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5.35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2420">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巴彦淖尔市</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48.38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40.39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6.88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1.12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0.81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0.61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42.19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35.83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5.83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0.53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0.95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4.43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4.32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1150">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乌兰察布市</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6.21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0.77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5.04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0.77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0.77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4.33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4.14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0.53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0.58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9550">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兴安盟</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19.94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10.88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8.83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0.61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0.61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18.54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10.49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8.05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1785">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锡林郭勒盟</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4.73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3.88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0.53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0.53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2.94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2.91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0.92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8610">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阿拉善盟</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9.66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6.86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2.57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2.26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1.79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0.58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6.53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6.04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8915">
                <a:tc rowSpan="5">
                  <a:txBody>
                    <a:bodyPr/>
                    <a:lstStyle/>
                    <a:p>
                      <a:pPr indent="0" algn="ctr">
                        <a:buNone/>
                      </a:pPr>
                      <a:r>
                        <a:rPr lang="en-US" sz="800" b="0">
                          <a:solidFill>
                            <a:srgbClr val="000000"/>
                          </a:solidFill>
                          <a:latin typeface="宋体" pitchFamily="2" charset="-122"/>
                          <a:ea typeface="宋体" pitchFamily="2" charset="-122"/>
                          <a:cs typeface="宋体" pitchFamily="2" charset="-122"/>
                        </a:rPr>
                        <a:t>流域</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松花江</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38.80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21.36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16.59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0.54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0.85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2.08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1.69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28.57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14.79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13.77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2.30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1.04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0.54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0.77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5.85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5.69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8280">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辽河</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45.46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7.09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37.21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1.16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3.73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1.13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2.61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38.39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4.70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33.69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1.98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0.66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0.73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0.60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1.36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0.61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0.56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7645">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海河</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1.76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1.33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1.13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1.06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0.25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9550">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黄河</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90.05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58.12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26.94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1.50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4.98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5.57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1.96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3.61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65.14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44.35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19.97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0.82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11.67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6.61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2.77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1.32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2.29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7.66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5.20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0.60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1.87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8610">
                <a:tc vMerge="true">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800" b="0">
                          <a:solidFill>
                            <a:srgbClr val="000000"/>
                          </a:solidFill>
                          <a:latin typeface="宋体" pitchFamily="2" charset="-122"/>
                          <a:ea typeface="宋体" pitchFamily="2" charset="-122"/>
                          <a:cs typeface="宋体" pitchFamily="2" charset="-122"/>
                        </a:rPr>
                        <a:t>西北诸河</a:t>
                      </a:r>
                      <a:endParaRPr lang="en-US" altLang="en-US" sz="800" b="0">
                        <a:solidFill>
                          <a:srgbClr val="000000"/>
                        </a:solidFill>
                        <a:latin typeface="宋体" pitchFamily="2" charset="-122"/>
                        <a:ea typeface="宋体" pitchFamily="2" charset="-122"/>
                        <a:cs typeface="宋体"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19.69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8.02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10.88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0.79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1.33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1.31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9.17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0.61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8.55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0.01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1.45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0.36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0.72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0.12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0.37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7.73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7.03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0.30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0.04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Times New Roman" panose="02020603050405020304" pitchFamily="18" charset="0"/>
                          <a:cs typeface="Times New Roman" panose="02020603050405020304" pitchFamily="18" charset="0"/>
                        </a:rPr>
                        <a:t>0.40 </a:t>
                      </a:r>
                      <a:endParaRPr lang="en-US" alt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8" name="文本框 7"/>
          <p:cNvSpPr txBox="true"/>
          <p:nvPr/>
        </p:nvSpPr>
        <p:spPr>
          <a:xfrm>
            <a:off x="3228657" y="846773"/>
            <a:ext cx="5080000" cy="368300"/>
          </a:xfrm>
          <a:prstGeom prst="rect">
            <a:avLst/>
          </a:prstGeom>
          <a:noFill/>
          <a:ln w="9525">
            <a:noFill/>
          </a:ln>
        </p:spPr>
        <p:txBody>
          <a:bodyPr>
            <a:spAutoFit/>
          </a:bodyPr>
          <a:lstStyle/>
          <a:p>
            <a:pPr indent="0" algn="ctr"/>
            <a:r>
              <a:rPr lang="zh-CN" b="0" dirty="0">
                <a:latin typeface="华文楷体" panose="02010600040101010101" charset="-122"/>
                <a:ea typeface="华文楷体" panose="02010600040101010101" charset="-122"/>
                <a:cs typeface="华文楷体" panose="02010600040101010101" charset="-122"/>
              </a:rPr>
              <a:t>2025年分行业水量配置方案</a:t>
            </a:r>
            <a:endParaRPr lang="zh-CN" altLang="en-US" b="0" dirty="0">
              <a:latin typeface="华文楷体" panose="02010600040101010101" charset="-122"/>
              <a:ea typeface="华文楷体" panose="02010600040101010101" charset="-122"/>
              <a:cs typeface="华文楷体" panose="02010600040101010101" charset="-122"/>
            </a:endParaRPr>
          </a:p>
        </p:txBody>
      </p:sp>
      <p:sp>
        <p:nvSpPr>
          <p:cNvPr id="9" name="文本框 8"/>
          <p:cNvSpPr txBox="true"/>
          <p:nvPr/>
        </p:nvSpPr>
        <p:spPr>
          <a:xfrm>
            <a:off x="6588442" y="1001078"/>
            <a:ext cx="5080000" cy="275590"/>
          </a:xfrm>
          <a:prstGeom prst="rect">
            <a:avLst/>
          </a:prstGeom>
          <a:noFill/>
          <a:ln w="9525">
            <a:noFill/>
          </a:ln>
        </p:spPr>
        <p:txBody>
          <a:bodyPr>
            <a:spAutoFit/>
          </a:bodyPr>
          <a:lstStyle/>
          <a:p>
            <a:pPr indent="0" algn="r"/>
            <a:r>
              <a:rPr lang="zh-CN" sz="1200" b="0">
                <a:latin typeface="华文楷体" panose="02010600040101010101" charset="-122"/>
                <a:ea typeface="华文楷体" panose="02010600040101010101" charset="-122"/>
              </a:rPr>
              <a:t>单位：亿立方米</a:t>
            </a:r>
            <a:endParaRPr lang="zh-CN" altLang="en-US" sz="1200" b="0">
              <a:latin typeface="华文楷体" panose="02010600040101010101" charset="-122"/>
              <a:ea typeface="华文楷体" panose="02010600040101010101" charset="-122"/>
            </a:endParaRP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7" name="TextBox 6"/>
          <p:cNvSpPr txBox="true"/>
          <p:nvPr/>
        </p:nvSpPr>
        <p:spPr>
          <a:xfrm>
            <a:off x="437505" y="167432"/>
            <a:ext cx="3041015" cy="583565"/>
          </a:xfrm>
          <a:prstGeom prst="rect">
            <a:avLst/>
          </a:prstGeom>
          <a:noFill/>
        </p:spPr>
        <p:txBody>
          <a:bodyPr wrap="none" rtlCol="0">
            <a:spAutoFit/>
          </a:bodyPr>
          <a:lstStyle/>
          <a:p>
            <a:pPr algn="l">
              <a:buClrTx/>
              <a:buSzTx/>
              <a:buFontTx/>
            </a:pPr>
            <a:r>
              <a:rPr lang="zh-CN" altLang="en-US" sz="3200" b="1" dirty="0" smtClean="0">
                <a:solidFill>
                  <a:schemeClr val="tx2"/>
                </a:solidFill>
                <a:latin typeface="黑体" panose="02010609060101010101" charset="-122"/>
                <a:ea typeface="黑体" panose="02010609060101010101" charset="-122"/>
              </a:rPr>
              <a:t>水资源管控措施</a:t>
            </a:r>
            <a:endParaRPr lang="zh-CN" altLang="en-US" sz="3200" b="1" dirty="0" smtClean="0">
              <a:solidFill>
                <a:schemeClr val="tx2"/>
              </a:solidFill>
              <a:latin typeface="黑体" panose="02010609060101010101" charset="-122"/>
              <a:ea typeface="黑体" panose="02010609060101010101" charset="-122"/>
            </a:endParaRPr>
          </a:p>
        </p:txBody>
      </p:sp>
      <p:sp>
        <p:nvSpPr>
          <p:cNvPr id="14" name="文本框 15"/>
          <p:cNvSpPr txBox="true"/>
          <p:nvPr/>
        </p:nvSpPr>
        <p:spPr>
          <a:xfrm>
            <a:off x="3177540" y="4117340"/>
            <a:ext cx="9012555" cy="1938020"/>
          </a:xfrm>
          <a:prstGeom prst="rect">
            <a:avLst/>
          </a:prstGeom>
          <a:noFill/>
        </p:spPr>
        <p:txBody>
          <a:bodyPr wrap="square" rtlCol="0">
            <a:spAutoFit/>
          </a:bodyPr>
          <a:lstStyle/>
          <a:p>
            <a:pPr fontAlgn="auto">
              <a:lnSpc>
                <a:spcPct val="150000"/>
              </a:lnSpc>
            </a:pPr>
            <a:r>
              <a:rPr lang="zh-CN" altLang="zh-CN" sz="1600" b="1" dirty="0">
                <a:solidFill>
                  <a:schemeClr val="tx1"/>
                </a:solidFill>
              </a:rPr>
              <a:t> （四）第四节加强水生态保护和修复</a:t>
            </a:r>
            <a:endParaRPr lang="zh-CN" altLang="zh-CN" sz="1600" b="1" dirty="0">
              <a:solidFill>
                <a:schemeClr val="tx1"/>
              </a:solidFill>
            </a:endParaRPr>
          </a:p>
          <a:p>
            <a:pPr indent="457200" fontAlgn="auto">
              <a:lnSpc>
                <a:spcPct val="150000"/>
              </a:lnSpc>
            </a:pPr>
            <a:r>
              <a:rPr sz="1600" dirty="0">
                <a:solidFill>
                  <a:schemeClr val="tx1"/>
                </a:solidFill>
              </a:rPr>
              <a:t>建立健全河湖生态流量（水量）保障管控机制。完善自治区生态流量（水量）保障重点河湖名录，制定重点河湖生态流量保障实施方案，明确重点河湖生态流量目标、责任主体和主要任务、保障措施。继续实施重点河湖人工生态补水。到2025年，松花江干流及主要支流、内蒙古黄河干流及主要支流重点管控断面生态流量（水量）得到保障，重要湖泊生态水位和水面面积维持在合理区间。</a:t>
            </a:r>
            <a:endParaRPr sz="1600" dirty="0">
              <a:solidFill>
                <a:schemeClr val="tx1"/>
              </a:solidFill>
            </a:endParaRPr>
          </a:p>
        </p:txBody>
      </p:sp>
      <p:sp>
        <p:nvSpPr>
          <p:cNvPr id="21" name="矩形 20"/>
          <p:cNvSpPr/>
          <p:nvPr/>
        </p:nvSpPr>
        <p:spPr>
          <a:xfrm>
            <a:off x="0" y="751205"/>
            <a:ext cx="12190095" cy="95885"/>
          </a:xfrm>
          <a:prstGeom prst="rect">
            <a:avLst/>
          </a:prstGeom>
          <a:solidFill>
            <a:srgbClr val="067A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300" dirty="0">
              <a:solidFill>
                <a:prstClr val="white"/>
              </a:solidFill>
            </a:endParaRPr>
          </a:p>
        </p:txBody>
      </p:sp>
      <p:grpSp>
        <p:nvGrpSpPr>
          <p:cNvPr id="18" name="组合 17"/>
          <p:cNvGrpSpPr/>
          <p:nvPr/>
        </p:nvGrpSpPr>
        <p:grpSpPr>
          <a:xfrm>
            <a:off x="-1149985" y="1225550"/>
            <a:ext cx="4504056" cy="4782820"/>
            <a:chOff x="-574159" y="1041196"/>
            <a:chExt cx="2986672" cy="2966577"/>
          </a:xfrm>
        </p:grpSpPr>
        <p:sp>
          <p:nvSpPr>
            <p:cNvPr id="19" name="弧形 18"/>
            <p:cNvSpPr/>
            <p:nvPr/>
          </p:nvSpPr>
          <p:spPr>
            <a:xfrm>
              <a:off x="-574159" y="1041196"/>
              <a:ext cx="2966579" cy="2966577"/>
            </a:xfrm>
            <a:prstGeom prst="arc">
              <a:avLst>
                <a:gd name="adj1" fmla="val 17459034"/>
                <a:gd name="adj2" fmla="val 5352801"/>
              </a:avLst>
            </a:prstGeom>
            <a:noFill/>
            <a:ln w="12700" cap="flat" cmpd="sng" algn="ctr">
              <a:solidFill>
                <a:srgbClr val="067ABA"/>
              </a:solidFill>
              <a:prstDash val="solid"/>
              <a:miter lim="800000"/>
            </a:ln>
            <a:effectLst/>
          </p:spPr>
          <p:txBody>
            <a:bodyPr rtlCol="0" anchor="ctr"/>
            <a:lstStyle/>
            <a:p>
              <a:pPr algn="ctr" defTabSz="914400">
                <a:defRPr/>
              </a:pPr>
              <a:endParaRPr lang="zh-CN" altLang="en-US" kern="0">
                <a:solidFill>
                  <a:sysClr val="windowText" lastClr="000000"/>
                </a:solidFill>
                <a:ea typeface="宋体" pitchFamily="2" charset="-122"/>
              </a:endParaRPr>
            </a:p>
          </p:txBody>
        </p:sp>
        <p:grpSp>
          <p:nvGrpSpPr>
            <p:cNvPr id="20" name="组合 19"/>
            <p:cNvGrpSpPr/>
            <p:nvPr/>
          </p:nvGrpSpPr>
          <p:grpSpPr>
            <a:xfrm>
              <a:off x="411451" y="1410529"/>
              <a:ext cx="2001062" cy="1944141"/>
              <a:chOff x="411451" y="1410529"/>
              <a:chExt cx="2001062" cy="1944141"/>
            </a:xfrm>
          </p:grpSpPr>
          <p:sp>
            <p:nvSpPr>
              <p:cNvPr id="22" name="椭圆 21"/>
              <p:cNvSpPr/>
              <p:nvPr/>
            </p:nvSpPr>
            <p:spPr>
              <a:xfrm>
                <a:off x="411451" y="1749203"/>
                <a:ext cx="1605467" cy="1605467"/>
              </a:xfrm>
              <a:prstGeom prst="ellipse">
                <a:avLst/>
              </a:prstGeom>
              <a:noFill/>
              <a:ln w="38100" cap="flat" cmpd="sng" algn="ctr">
                <a:solidFill>
                  <a:srgbClr val="067ABA"/>
                </a:solidFill>
                <a:prstDash val="solid"/>
                <a:miter lim="800000"/>
              </a:ln>
              <a:effectLst/>
            </p:spPr>
            <p:txBody>
              <a:bodyPr rtlCol="0" anchor="ctr"/>
              <a:lstStyle/>
              <a:p>
                <a:pPr algn="ctr" defTabSz="914400">
                  <a:defRPr/>
                </a:pPr>
                <a:endParaRPr lang="zh-CN" altLang="en-US" kern="0">
                  <a:solidFill>
                    <a:sysClr val="window" lastClr="FFFFFF"/>
                  </a:solidFill>
                  <a:ea typeface="宋体" pitchFamily="2" charset="-122"/>
                </a:endParaRPr>
              </a:p>
            </p:txBody>
          </p:sp>
          <p:sp>
            <p:nvSpPr>
              <p:cNvPr id="24" name="Freeform 31"/>
              <p:cNvSpPr>
                <a:spLocks noEditPoints="true"/>
              </p:cNvSpPr>
              <p:nvPr/>
            </p:nvSpPr>
            <p:spPr bwMode="auto">
              <a:xfrm>
                <a:off x="1102105" y="2301923"/>
                <a:ext cx="548190" cy="415027"/>
              </a:xfrm>
              <a:custGeom>
                <a:avLst/>
                <a:gdLst>
                  <a:gd name="T0" fmla="*/ 124 w 206"/>
                  <a:gd name="T1" fmla="*/ 146 h 156"/>
                  <a:gd name="T2" fmla="*/ 135 w 206"/>
                  <a:gd name="T3" fmla="*/ 126 h 156"/>
                  <a:gd name="T4" fmla="*/ 171 w 206"/>
                  <a:gd name="T5" fmla="*/ 116 h 156"/>
                  <a:gd name="T6" fmla="*/ 159 w 206"/>
                  <a:gd name="T7" fmla="*/ 74 h 156"/>
                  <a:gd name="T8" fmla="*/ 166 w 206"/>
                  <a:gd name="T9" fmla="*/ 72 h 156"/>
                  <a:gd name="T10" fmla="*/ 179 w 206"/>
                  <a:gd name="T11" fmla="*/ 121 h 156"/>
                  <a:gd name="T12" fmla="*/ 175 w 206"/>
                  <a:gd name="T13" fmla="*/ 121 h 156"/>
                  <a:gd name="T14" fmla="*/ 137 w 206"/>
                  <a:gd name="T15" fmla="*/ 133 h 156"/>
                  <a:gd name="T16" fmla="*/ 137 w 206"/>
                  <a:gd name="T17" fmla="*/ 133 h 156"/>
                  <a:gd name="T18" fmla="*/ 130 w 206"/>
                  <a:gd name="T19" fmla="*/ 144 h 156"/>
                  <a:gd name="T20" fmla="*/ 157 w 206"/>
                  <a:gd name="T21" fmla="*/ 151 h 156"/>
                  <a:gd name="T22" fmla="*/ 199 w 206"/>
                  <a:gd name="T23" fmla="*/ 141 h 156"/>
                  <a:gd name="T24" fmla="*/ 205 w 206"/>
                  <a:gd name="T25" fmla="*/ 111 h 156"/>
                  <a:gd name="T26" fmla="*/ 183 w 206"/>
                  <a:gd name="T27" fmla="*/ 44 h 156"/>
                  <a:gd name="T28" fmla="*/ 105 w 206"/>
                  <a:gd name="T29" fmla="*/ 3 h 156"/>
                  <a:gd name="T30" fmla="*/ 25 w 206"/>
                  <a:gd name="T31" fmla="*/ 42 h 156"/>
                  <a:gd name="T32" fmla="*/ 25 w 206"/>
                  <a:gd name="T33" fmla="*/ 42 h 156"/>
                  <a:gd name="T34" fmla="*/ 0 w 206"/>
                  <a:gd name="T35" fmla="*/ 94 h 156"/>
                  <a:gd name="T36" fmla="*/ 6 w 206"/>
                  <a:gd name="T37" fmla="*/ 109 h 156"/>
                  <a:gd name="T38" fmla="*/ 44 w 206"/>
                  <a:gd name="T39" fmla="*/ 118 h 156"/>
                  <a:gd name="T40" fmla="*/ 75 w 206"/>
                  <a:gd name="T41" fmla="*/ 118 h 156"/>
                  <a:gd name="T42" fmla="*/ 96 w 206"/>
                  <a:gd name="T43" fmla="*/ 112 h 156"/>
                  <a:gd name="T44" fmla="*/ 97 w 206"/>
                  <a:gd name="T45" fmla="*/ 108 h 156"/>
                  <a:gd name="T46" fmla="*/ 35 w 206"/>
                  <a:gd name="T47" fmla="*/ 92 h 156"/>
                  <a:gd name="T48" fmla="*/ 35 w 206"/>
                  <a:gd name="T49" fmla="*/ 85 h 156"/>
                  <a:gd name="T50" fmla="*/ 104 w 206"/>
                  <a:gd name="T51" fmla="*/ 107 h 156"/>
                  <a:gd name="T52" fmla="*/ 104 w 206"/>
                  <a:gd name="T53" fmla="*/ 108 h 156"/>
                  <a:gd name="T54" fmla="*/ 100 w 206"/>
                  <a:gd name="T55" fmla="*/ 117 h 156"/>
                  <a:gd name="T56" fmla="*/ 74 w 206"/>
                  <a:gd name="T57" fmla="*/ 124 h 156"/>
                  <a:gd name="T58" fmla="*/ 44 w 206"/>
                  <a:gd name="T59" fmla="*/ 125 h 156"/>
                  <a:gd name="T60" fmla="*/ 42 w 206"/>
                  <a:gd name="T61" fmla="*/ 125 h 156"/>
                  <a:gd name="T62" fmla="*/ 42 w 206"/>
                  <a:gd name="T63" fmla="*/ 125 h 156"/>
                  <a:gd name="T64" fmla="*/ 41 w 206"/>
                  <a:gd name="T65" fmla="*/ 125 h 156"/>
                  <a:gd name="T66" fmla="*/ 41 w 206"/>
                  <a:gd name="T67" fmla="*/ 156 h 156"/>
                  <a:gd name="T68" fmla="*/ 136 w 206"/>
                  <a:gd name="T69" fmla="*/ 156 h 156"/>
                  <a:gd name="T70" fmla="*/ 124 w 206"/>
                  <a:gd name="T71" fmla="*/ 146 h 156"/>
                  <a:gd name="T72" fmla="*/ 92 w 206"/>
                  <a:gd name="T73" fmla="*/ 132 h 156"/>
                  <a:gd name="T74" fmla="*/ 92 w 206"/>
                  <a:gd name="T75" fmla="*/ 149 h 156"/>
                  <a:gd name="T76" fmla="*/ 48 w 206"/>
                  <a:gd name="T77" fmla="*/ 149 h 156"/>
                  <a:gd name="T78" fmla="*/ 48 w 206"/>
                  <a:gd name="T79" fmla="*/ 132 h 156"/>
                  <a:gd name="T80" fmla="*/ 92 w 206"/>
                  <a:gd name="T81"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156">
                    <a:moveTo>
                      <a:pt x="124" y="146"/>
                    </a:moveTo>
                    <a:cubicBezTo>
                      <a:pt x="120" y="136"/>
                      <a:pt x="129" y="129"/>
                      <a:pt x="135" y="126"/>
                    </a:cubicBezTo>
                    <a:cubicBezTo>
                      <a:pt x="147" y="121"/>
                      <a:pt x="163" y="117"/>
                      <a:pt x="171" y="116"/>
                    </a:cubicBezTo>
                    <a:cubicBezTo>
                      <a:pt x="169" y="110"/>
                      <a:pt x="159" y="74"/>
                      <a:pt x="159" y="74"/>
                    </a:cubicBezTo>
                    <a:cubicBezTo>
                      <a:pt x="166" y="72"/>
                      <a:pt x="166" y="72"/>
                      <a:pt x="166" y="72"/>
                    </a:cubicBezTo>
                    <a:cubicBezTo>
                      <a:pt x="179" y="121"/>
                      <a:pt x="179" y="121"/>
                      <a:pt x="179" y="121"/>
                    </a:cubicBezTo>
                    <a:cubicBezTo>
                      <a:pt x="175" y="121"/>
                      <a:pt x="175" y="121"/>
                      <a:pt x="175" y="121"/>
                    </a:cubicBezTo>
                    <a:cubicBezTo>
                      <a:pt x="175" y="121"/>
                      <a:pt x="152" y="126"/>
                      <a:pt x="137" y="133"/>
                    </a:cubicBezTo>
                    <a:cubicBezTo>
                      <a:pt x="137" y="133"/>
                      <a:pt x="137" y="133"/>
                      <a:pt x="137" y="133"/>
                    </a:cubicBezTo>
                    <a:cubicBezTo>
                      <a:pt x="137" y="133"/>
                      <a:pt x="127" y="137"/>
                      <a:pt x="130" y="144"/>
                    </a:cubicBezTo>
                    <a:cubicBezTo>
                      <a:pt x="131" y="146"/>
                      <a:pt x="133" y="151"/>
                      <a:pt x="157" y="151"/>
                    </a:cubicBezTo>
                    <a:cubicBezTo>
                      <a:pt x="180" y="151"/>
                      <a:pt x="193" y="148"/>
                      <a:pt x="199" y="141"/>
                    </a:cubicBezTo>
                    <a:cubicBezTo>
                      <a:pt x="204" y="135"/>
                      <a:pt x="206" y="126"/>
                      <a:pt x="205" y="111"/>
                    </a:cubicBezTo>
                    <a:cubicBezTo>
                      <a:pt x="201" y="72"/>
                      <a:pt x="183" y="44"/>
                      <a:pt x="183" y="44"/>
                    </a:cubicBezTo>
                    <a:cubicBezTo>
                      <a:pt x="153" y="0"/>
                      <a:pt x="105" y="3"/>
                      <a:pt x="105" y="3"/>
                    </a:cubicBezTo>
                    <a:cubicBezTo>
                      <a:pt x="105" y="3"/>
                      <a:pt x="58" y="0"/>
                      <a:pt x="25" y="42"/>
                    </a:cubicBezTo>
                    <a:cubicBezTo>
                      <a:pt x="25" y="42"/>
                      <a:pt x="25" y="42"/>
                      <a:pt x="25" y="42"/>
                    </a:cubicBezTo>
                    <a:cubicBezTo>
                      <a:pt x="24" y="42"/>
                      <a:pt x="0" y="69"/>
                      <a:pt x="0" y="94"/>
                    </a:cubicBezTo>
                    <a:cubicBezTo>
                      <a:pt x="0" y="100"/>
                      <a:pt x="2" y="105"/>
                      <a:pt x="6" y="109"/>
                    </a:cubicBezTo>
                    <a:cubicBezTo>
                      <a:pt x="14" y="117"/>
                      <a:pt x="32" y="118"/>
                      <a:pt x="44" y="118"/>
                    </a:cubicBezTo>
                    <a:cubicBezTo>
                      <a:pt x="69" y="119"/>
                      <a:pt x="75" y="118"/>
                      <a:pt x="75" y="118"/>
                    </a:cubicBezTo>
                    <a:cubicBezTo>
                      <a:pt x="87" y="117"/>
                      <a:pt x="92" y="116"/>
                      <a:pt x="96" y="112"/>
                    </a:cubicBezTo>
                    <a:cubicBezTo>
                      <a:pt x="97" y="111"/>
                      <a:pt x="97" y="110"/>
                      <a:pt x="97" y="108"/>
                    </a:cubicBezTo>
                    <a:cubicBezTo>
                      <a:pt x="96" y="97"/>
                      <a:pt x="60" y="92"/>
                      <a:pt x="35" y="92"/>
                    </a:cubicBezTo>
                    <a:cubicBezTo>
                      <a:pt x="35" y="85"/>
                      <a:pt x="35" y="85"/>
                      <a:pt x="35" y="85"/>
                    </a:cubicBezTo>
                    <a:cubicBezTo>
                      <a:pt x="46" y="85"/>
                      <a:pt x="102" y="87"/>
                      <a:pt x="104" y="107"/>
                    </a:cubicBezTo>
                    <a:cubicBezTo>
                      <a:pt x="104" y="108"/>
                      <a:pt x="104" y="108"/>
                      <a:pt x="104" y="108"/>
                    </a:cubicBezTo>
                    <a:cubicBezTo>
                      <a:pt x="104" y="112"/>
                      <a:pt x="103" y="115"/>
                      <a:pt x="100" y="117"/>
                    </a:cubicBezTo>
                    <a:cubicBezTo>
                      <a:pt x="96" y="122"/>
                      <a:pt x="87" y="124"/>
                      <a:pt x="74" y="124"/>
                    </a:cubicBezTo>
                    <a:cubicBezTo>
                      <a:pt x="74" y="124"/>
                      <a:pt x="67" y="125"/>
                      <a:pt x="44" y="125"/>
                    </a:cubicBezTo>
                    <a:cubicBezTo>
                      <a:pt x="44" y="125"/>
                      <a:pt x="43" y="125"/>
                      <a:pt x="42" y="125"/>
                    </a:cubicBezTo>
                    <a:cubicBezTo>
                      <a:pt x="42" y="125"/>
                      <a:pt x="42" y="125"/>
                      <a:pt x="42" y="125"/>
                    </a:cubicBezTo>
                    <a:cubicBezTo>
                      <a:pt x="41" y="125"/>
                      <a:pt x="41" y="125"/>
                      <a:pt x="41" y="125"/>
                    </a:cubicBezTo>
                    <a:cubicBezTo>
                      <a:pt x="41" y="156"/>
                      <a:pt x="41" y="156"/>
                      <a:pt x="41" y="156"/>
                    </a:cubicBezTo>
                    <a:cubicBezTo>
                      <a:pt x="136" y="156"/>
                      <a:pt x="136" y="156"/>
                      <a:pt x="136" y="156"/>
                    </a:cubicBezTo>
                    <a:cubicBezTo>
                      <a:pt x="130" y="154"/>
                      <a:pt x="125" y="151"/>
                      <a:pt x="124" y="146"/>
                    </a:cubicBezTo>
                    <a:close/>
                    <a:moveTo>
                      <a:pt x="92" y="132"/>
                    </a:moveTo>
                    <a:cubicBezTo>
                      <a:pt x="92" y="136"/>
                      <a:pt x="92" y="145"/>
                      <a:pt x="92" y="149"/>
                    </a:cubicBezTo>
                    <a:cubicBezTo>
                      <a:pt x="87" y="149"/>
                      <a:pt x="53" y="149"/>
                      <a:pt x="48" y="149"/>
                    </a:cubicBezTo>
                    <a:cubicBezTo>
                      <a:pt x="48" y="145"/>
                      <a:pt x="48" y="136"/>
                      <a:pt x="48" y="132"/>
                    </a:cubicBezTo>
                    <a:cubicBezTo>
                      <a:pt x="53" y="132"/>
                      <a:pt x="87" y="132"/>
                      <a:pt x="92" y="132"/>
                    </a:cubicBezTo>
                    <a:close/>
                  </a:path>
                </a:pathLst>
              </a:custGeom>
              <a:solidFill>
                <a:srgbClr val="067ABA"/>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defRPr/>
                </a:pPr>
                <a:endParaRPr lang="zh-CN" altLang="en-US" kern="0">
                  <a:solidFill>
                    <a:sysClr val="window" lastClr="FFFFFF"/>
                  </a:solidFill>
                  <a:ea typeface="宋体" pitchFamily="2" charset="-122"/>
                </a:endParaRPr>
              </a:p>
            </p:txBody>
          </p:sp>
          <p:sp>
            <p:nvSpPr>
              <p:cNvPr id="25" name="Oval 32"/>
              <p:cNvSpPr>
                <a:spLocks noChangeArrowheads="true"/>
              </p:cNvSpPr>
              <p:nvPr/>
            </p:nvSpPr>
            <p:spPr bwMode="auto">
              <a:xfrm>
                <a:off x="1288534" y="2075545"/>
                <a:ext cx="190868" cy="190868"/>
              </a:xfrm>
              <a:prstGeom prst="ellipse">
                <a:avLst/>
              </a:prstGeom>
              <a:solidFill>
                <a:srgbClr val="067ABA"/>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defRPr/>
                </a:pPr>
                <a:endParaRPr lang="zh-CN" altLang="en-US" kern="0">
                  <a:solidFill>
                    <a:sysClr val="window" lastClr="FFFFFF"/>
                  </a:solidFill>
                  <a:ea typeface="宋体" pitchFamily="2" charset="-122"/>
                </a:endParaRPr>
              </a:p>
            </p:txBody>
          </p:sp>
          <p:sp>
            <p:nvSpPr>
              <p:cNvPr id="38" name="Freeform 33"/>
              <p:cNvSpPr/>
              <p:nvPr/>
            </p:nvSpPr>
            <p:spPr bwMode="auto">
              <a:xfrm>
                <a:off x="1091008" y="2637050"/>
                <a:ext cx="86557" cy="42169"/>
              </a:xfrm>
              <a:custGeom>
                <a:avLst/>
                <a:gdLst>
                  <a:gd name="T0" fmla="*/ 39 w 39"/>
                  <a:gd name="T1" fmla="*/ 12 h 19"/>
                  <a:gd name="T2" fmla="*/ 3 w 39"/>
                  <a:gd name="T3" fmla="*/ 0 h 19"/>
                  <a:gd name="T4" fmla="*/ 0 w 39"/>
                  <a:gd name="T5" fmla="*/ 7 h 19"/>
                  <a:gd name="T6" fmla="*/ 36 w 39"/>
                  <a:gd name="T7" fmla="*/ 19 h 19"/>
                  <a:gd name="T8" fmla="*/ 39 w 39"/>
                  <a:gd name="T9" fmla="*/ 12 h 19"/>
                </a:gdLst>
                <a:ahLst/>
                <a:cxnLst>
                  <a:cxn ang="0">
                    <a:pos x="T0" y="T1"/>
                  </a:cxn>
                  <a:cxn ang="0">
                    <a:pos x="T2" y="T3"/>
                  </a:cxn>
                  <a:cxn ang="0">
                    <a:pos x="T4" y="T5"/>
                  </a:cxn>
                  <a:cxn ang="0">
                    <a:pos x="T6" y="T7"/>
                  </a:cxn>
                  <a:cxn ang="0">
                    <a:pos x="T8" y="T9"/>
                  </a:cxn>
                </a:cxnLst>
                <a:rect l="0" t="0" r="r" b="b"/>
                <a:pathLst>
                  <a:path w="39" h="19">
                    <a:moveTo>
                      <a:pt x="39" y="12"/>
                    </a:moveTo>
                    <a:lnTo>
                      <a:pt x="3" y="0"/>
                    </a:lnTo>
                    <a:lnTo>
                      <a:pt x="0" y="7"/>
                    </a:lnTo>
                    <a:lnTo>
                      <a:pt x="36" y="19"/>
                    </a:lnTo>
                    <a:lnTo>
                      <a:pt x="39" y="12"/>
                    </a:lnTo>
                    <a:close/>
                  </a:path>
                </a:pathLst>
              </a:custGeom>
              <a:solidFill>
                <a:srgbClr val="067ABA"/>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defRPr/>
                </a:pPr>
                <a:endParaRPr lang="zh-CN" altLang="en-US" kern="0">
                  <a:solidFill>
                    <a:sysClr val="window" lastClr="FFFFFF"/>
                  </a:solidFill>
                  <a:ea typeface="宋体" pitchFamily="2" charset="-122"/>
                </a:endParaRPr>
              </a:p>
            </p:txBody>
          </p:sp>
          <p:sp>
            <p:nvSpPr>
              <p:cNvPr id="39" name="Rectangle 34"/>
              <p:cNvSpPr>
                <a:spLocks noChangeArrowheads="true"/>
              </p:cNvSpPr>
              <p:nvPr/>
            </p:nvSpPr>
            <p:spPr bwMode="auto">
              <a:xfrm>
                <a:off x="1086569" y="2696974"/>
                <a:ext cx="82118" cy="19975"/>
              </a:xfrm>
              <a:prstGeom prst="rect">
                <a:avLst/>
              </a:prstGeom>
              <a:solidFill>
                <a:srgbClr val="067ABA"/>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defRPr/>
                </a:pPr>
                <a:endParaRPr lang="zh-CN" altLang="en-US" kern="0">
                  <a:solidFill>
                    <a:sysClr val="window" lastClr="FFFFFF"/>
                  </a:solidFill>
                  <a:ea typeface="宋体" pitchFamily="2" charset="-122"/>
                </a:endParaRPr>
              </a:p>
            </p:txBody>
          </p:sp>
          <p:sp>
            <p:nvSpPr>
              <p:cNvPr id="40" name="Freeform 35"/>
              <p:cNvSpPr>
                <a:spLocks noEditPoints="true"/>
              </p:cNvSpPr>
              <p:nvPr/>
            </p:nvSpPr>
            <p:spPr bwMode="auto">
              <a:xfrm>
                <a:off x="702615" y="2293045"/>
                <a:ext cx="308496" cy="423905"/>
              </a:xfrm>
              <a:custGeom>
                <a:avLst/>
                <a:gdLst>
                  <a:gd name="T0" fmla="*/ 113 w 116"/>
                  <a:gd name="T1" fmla="*/ 159 h 159"/>
                  <a:gd name="T2" fmla="*/ 116 w 116"/>
                  <a:gd name="T3" fmla="*/ 159 h 159"/>
                  <a:gd name="T4" fmla="*/ 116 w 116"/>
                  <a:gd name="T5" fmla="*/ 0 h 159"/>
                  <a:gd name="T6" fmla="*/ 113 w 116"/>
                  <a:gd name="T7" fmla="*/ 0 h 159"/>
                  <a:gd name="T8" fmla="*/ 4 w 116"/>
                  <a:gd name="T9" fmla="*/ 0 h 159"/>
                  <a:gd name="T10" fmla="*/ 0 w 116"/>
                  <a:gd name="T11" fmla="*/ 0 h 159"/>
                  <a:gd name="T12" fmla="*/ 0 w 116"/>
                  <a:gd name="T13" fmla="*/ 159 h 159"/>
                  <a:gd name="T14" fmla="*/ 4 w 116"/>
                  <a:gd name="T15" fmla="*/ 159 h 159"/>
                  <a:gd name="T16" fmla="*/ 113 w 116"/>
                  <a:gd name="T17" fmla="*/ 159 h 159"/>
                  <a:gd name="T18" fmla="*/ 7 w 116"/>
                  <a:gd name="T19" fmla="*/ 142 h 159"/>
                  <a:gd name="T20" fmla="*/ 109 w 116"/>
                  <a:gd name="T21" fmla="*/ 142 h 159"/>
                  <a:gd name="T22" fmla="*/ 109 w 116"/>
                  <a:gd name="T23" fmla="*/ 152 h 159"/>
                  <a:gd name="T24" fmla="*/ 7 w 116"/>
                  <a:gd name="T25" fmla="*/ 152 h 159"/>
                  <a:gd name="T26" fmla="*/ 7 w 116"/>
                  <a:gd name="T27" fmla="*/ 142 h 159"/>
                  <a:gd name="T28" fmla="*/ 109 w 116"/>
                  <a:gd name="T29" fmla="*/ 7 h 159"/>
                  <a:gd name="T30" fmla="*/ 109 w 116"/>
                  <a:gd name="T31" fmla="*/ 17 h 159"/>
                  <a:gd name="T32" fmla="*/ 7 w 116"/>
                  <a:gd name="T33" fmla="*/ 17 h 159"/>
                  <a:gd name="T34" fmla="*/ 7 w 116"/>
                  <a:gd name="T35" fmla="*/ 7 h 159"/>
                  <a:gd name="T36" fmla="*/ 109 w 116"/>
                  <a:gd name="T37" fmla="*/ 7 h 159"/>
                  <a:gd name="T38" fmla="*/ 109 w 116"/>
                  <a:gd name="T39" fmla="*/ 24 h 159"/>
                  <a:gd name="T40" fmla="*/ 109 w 116"/>
                  <a:gd name="T41" fmla="*/ 34 h 159"/>
                  <a:gd name="T42" fmla="*/ 7 w 116"/>
                  <a:gd name="T43" fmla="*/ 34 h 159"/>
                  <a:gd name="T44" fmla="*/ 7 w 116"/>
                  <a:gd name="T45" fmla="*/ 24 h 159"/>
                  <a:gd name="T46" fmla="*/ 109 w 116"/>
                  <a:gd name="T47" fmla="*/ 24 h 159"/>
                  <a:gd name="T48" fmla="*/ 109 w 116"/>
                  <a:gd name="T49" fmla="*/ 41 h 159"/>
                  <a:gd name="T50" fmla="*/ 109 w 116"/>
                  <a:gd name="T51" fmla="*/ 51 h 159"/>
                  <a:gd name="T52" fmla="*/ 7 w 116"/>
                  <a:gd name="T53" fmla="*/ 51 h 159"/>
                  <a:gd name="T54" fmla="*/ 7 w 116"/>
                  <a:gd name="T55" fmla="*/ 41 h 159"/>
                  <a:gd name="T56" fmla="*/ 109 w 116"/>
                  <a:gd name="T57" fmla="*/ 41 h 159"/>
                  <a:gd name="T58" fmla="*/ 109 w 116"/>
                  <a:gd name="T59" fmla="*/ 58 h 159"/>
                  <a:gd name="T60" fmla="*/ 109 w 116"/>
                  <a:gd name="T61" fmla="*/ 68 h 159"/>
                  <a:gd name="T62" fmla="*/ 7 w 116"/>
                  <a:gd name="T63" fmla="*/ 68 h 159"/>
                  <a:gd name="T64" fmla="*/ 7 w 116"/>
                  <a:gd name="T65" fmla="*/ 58 h 159"/>
                  <a:gd name="T66" fmla="*/ 109 w 116"/>
                  <a:gd name="T67" fmla="*/ 58 h 159"/>
                  <a:gd name="T68" fmla="*/ 109 w 116"/>
                  <a:gd name="T69" fmla="*/ 74 h 159"/>
                  <a:gd name="T70" fmla="*/ 109 w 116"/>
                  <a:gd name="T71" fmla="*/ 85 h 159"/>
                  <a:gd name="T72" fmla="*/ 7 w 116"/>
                  <a:gd name="T73" fmla="*/ 85 h 159"/>
                  <a:gd name="T74" fmla="*/ 7 w 116"/>
                  <a:gd name="T75" fmla="*/ 74 h 159"/>
                  <a:gd name="T76" fmla="*/ 109 w 116"/>
                  <a:gd name="T77" fmla="*/ 74 h 159"/>
                  <a:gd name="T78" fmla="*/ 109 w 116"/>
                  <a:gd name="T79" fmla="*/ 91 h 159"/>
                  <a:gd name="T80" fmla="*/ 109 w 116"/>
                  <a:gd name="T81" fmla="*/ 101 h 159"/>
                  <a:gd name="T82" fmla="*/ 7 w 116"/>
                  <a:gd name="T83" fmla="*/ 101 h 159"/>
                  <a:gd name="T84" fmla="*/ 7 w 116"/>
                  <a:gd name="T85" fmla="*/ 91 h 159"/>
                  <a:gd name="T86" fmla="*/ 109 w 116"/>
                  <a:gd name="T87" fmla="*/ 91 h 159"/>
                  <a:gd name="T88" fmla="*/ 109 w 116"/>
                  <a:gd name="T89" fmla="*/ 108 h 159"/>
                  <a:gd name="T90" fmla="*/ 109 w 116"/>
                  <a:gd name="T91" fmla="*/ 118 h 159"/>
                  <a:gd name="T92" fmla="*/ 7 w 116"/>
                  <a:gd name="T93" fmla="*/ 118 h 159"/>
                  <a:gd name="T94" fmla="*/ 7 w 116"/>
                  <a:gd name="T95" fmla="*/ 108 h 159"/>
                  <a:gd name="T96" fmla="*/ 109 w 116"/>
                  <a:gd name="T97" fmla="*/ 108 h 159"/>
                  <a:gd name="T98" fmla="*/ 109 w 116"/>
                  <a:gd name="T99" fmla="*/ 125 h 159"/>
                  <a:gd name="T100" fmla="*/ 109 w 116"/>
                  <a:gd name="T101" fmla="*/ 135 h 159"/>
                  <a:gd name="T102" fmla="*/ 7 w 116"/>
                  <a:gd name="T103" fmla="*/ 135 h 159"/>
                  <a:gd name="T104" fmla="*/ 7 w 116"/>
                  <a:gd name="T105" fmla="*/ 125 h 159"/>
                  <a:gd name="T106" fmla="*/ 109 w 116"/>
                  <a:gd name="T107" fmla="*/ 12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59">
                    <a:moveTo>
                      <a:pt x="113" y="159"/>
                    </a:moveTo>
                    <a:cubicBezTo>
                      <a:pt x="116" y="159"/>
                      <a:pt x="116" y="159"/>
                      <a:pt x="116" y="159"/>
                    </a:cubicBezTo>
                    <a:cubicBezTo>
                      <a:pt x="116" y="0"/>
                      <a:pt x="116" y="0"/>
                      <a:pt x="116" y="0"/>
                    </a:cubicBezTo>
                    <a:cubicBezTo>
                      <a:pt x="113" y="0"/>
                      <a:pt x="113" y="0"/>
                      <a:pt x="113" y="0"/>
                    </a:cubicBezTo>
                    <a:cubicBezTo>
                      <a:pt x="4" y="0"/>
                      <a:pt x="4" y="0"/>
                      <a:pt x="4" y="0"/>
                    </a:cubicBezTo>
                    <a:cubicBezTo>
                      <a:pt x="0" y="0"/>
                      <a:pt x="0" y="0"/>
                      <a:pt x="0" y="0"/>
                    </a:cubicBezTo>
                    <a:cubicBezTo>
                      <a:pt x="0" y="159"/>
                      <a:pt x="0" y="159"/>
                      <a:pt x="0" y="159"/>
                    </a:cubicBezTo>
                    <a:cubicBezTo>
                      <a:pt x="4" y="159"/>
                      <a:pt x="4" y="159"/>
                      <a:pt x="4" y="159"/>
                    </a:cubicBezTo>
                    <a:lnTo>
                      <a:pt x="113" y="159"/>
                    </a:lnTo>
                    <a:close/>
                    <a:moveTo>
                      <a:pt x="7" y="142"/>
                    </a:moveTo>
                    <a:cubicBezTo>
                      <a:pt x="109" y="142"/>
                      <a:pt x="109" y="142"/>
                      <a:pt x="109" y="142"/>
                    </a:cubicBezTo>
                    <a:cubicBezTo>
                      <a:pt x="109" y="147"/>
                      <a:pt x="109" y="151"/>
                      <a:pt x="109" y="152"/>
                    </a:cubicBezTo>
                    <a:cubicBezTo>
                      <a:pt x="103" y="152"/>
                      <a:pt x="13" y="152"/>
                      <a:pt x="7" y="152"/>
                    </a:cubicBezTo>
                    <a:cubicBezTo>
                      <a:pt x="7" y="151"/>
                      <a:pt x="7" y="147"/>
                      <a:pt x="7" y="142"/>
                    </a:cubicBezTo>
                    <a:close/>
                    <a:moveTo>
                      <a:pt x="109" y="7"/>
                    </a:moveTo>
                    <a:cubicBezTo>
                      <a:pt x="109" y="8"/>
                      <a:pt x="109" y="12"/>
                      <a:pt x="109" y="17"/>
                    </a:cubicBezTo>
                    <a:cubicBezTo>
                      <a:pt x="7" y="17"/>
                      <a:pt x="7" y="17"/>
                      <a:pt x="7" y="17"/>
                    </a:cubicBezTo>
                    <a:cubicBezTo>
                      <a:pt x="7" y="12"/>
                      <a:pt x="7" y="8"/>
                      <a:pt x="7" y="7"/>
                    </a:cubicBezTo>
                    <a:cubicBezTo>
                      <a:pt x="13" y="7"/>
                      <a:pt x="103" y="7"/>
                      <a:pt x="109" y="7"/>
                    </a:cubicBezTo>
                    <a:close/>
                    <a:moveTo>
                      <a:pt x="109" y="24"/>
                    </a:moveTo>
                    <a:cubicBezTo>
                      <a:pt x="109" y="27"/>
                      <a:pt x="109" y="30"/>
                      <a:pt x="109" y="34"/>
                    </a:cubicBezTo>
                    <a:cubicBezTo>
                      <a:pt x="7" y="34"/>
                      <a:pt x="7" y="34"/>
                      <a:pt x="7" y="34"/>
                    </a:cubicBezTo>
                    <a:cubicBezTo>
                      <a:pt x="7" y="30"/>
                      <a:pt x="7" y="27"/>
                      <a:pt x="7" y="24"/>
                    </a:cubicBezTo>
                    <a:lnTo>
                      <a:pt x="109" y="24"/>
                    </a:lnTo>
                    <a:close/>
                    <a:moveTo>
                      <a:pt x="109" y="41"/>
                    </a:moveTo>
                    <a:cubicBezTo>
                      <a:pt x="109" y="44"/>
                      <a:pt x="109" y="47"/>
                      <a:pt x="109" y="51"/>
                    </a:cubicBezTo>
                    <a:cubicBezTo>
                      <a:pt x="7" y="51"/>
                      <a:pt x="7" y="51"/>
                      <a:pt x="7" y="51"/>
                    </a:cubicBezTo>
                    <a:cubicBezTo>
                      <a:pt x="7" y="47"/>
                      <a:pt x="7" y="44"/>
                      <a:pt x="7" y="41"/>
                    </a:cubicBezTo>
                    <a:lnTo>
                      <a:pt x="109" y="41"/>
                    </a:lnTo>
                    <a:close/>
                    <a:moveTo>
                      <a:pt x="109" y="58"/>
                    </a:moveTo>
                    <a:cubicBezTo>
                      <a:pt x="109" y="61"/>
                      <a:pt x="109" y="64"/>
                      <a:pt x="109" y="68"/>
                    </a:cubicBezTo>
                    <a:cubicBezTo>
                      <a:pt x="7" y="68"/>
                      <a:pt x="7" y="68"/>
                      <a:pt x="7" y="68"/>
                    </a:cubicBezTo>
                    <a:cubicBezTo>
                      <a:pt x="7" y="64"/>
                      <a:pt x="7" y="61"/>
                      <a:pt x="7" y="58"/>
                    </a:cubicBezTo>
                    <a:lnTo>
                      <a:pt x="109" y="58"/>
                    </a:lnTo>
                    <a:close/>
                    <a:moveTo>
                      <a:pt x="109" y="74"/>
                    </a:moveTo>
                    <a:cubicBezTo>
                      <a:pt x="109" y="78"/>
                      <a:pt x="109" y="81"/>
                      <a:pt x="109" y="85"/>
                    </a:cubicBezTo>
                    <a:cubicBezTo>
                      <a:pt x="7" y="85"/>
                      <a:pt x="7" y="85"/>
                      <a:pt x="7" y="85"/>
                    </a:cubicBezTo>
                    <a:cubicBezTo>
                      <a:pt x="7" y="81"/>
                      <a:pt x="7" y="78"/>
                      <a:pt x="7" y="74"/>
                    </a:cubicBezTo>
                    <a:lnTo>
                      <a:pt x="109" y="74"/>
                    </a:lnTo>
                    <a:close/>
                    <a:moveTo>
                      <a:pt x="109" y="91"/>
                    </a:moveTo>
                    <a:cubicBezTo>
                      <a:pt x="109" y="95"/>
                      <a:pt x="109" y="98"/>
                      <a:pt x="109" y="101"/>
                    </a:cubicBezTo>
                    <a:cubicBezTo>
                      <a:pt x="7" y="101"/>
                      <a:pt x="7" y="101"/>
                      <a:pt x="7" y="101"/>
                    </a:cubicBezTo>
                    <a:cubicBezTo>
                      <a:pt x="7" y="98"/>
                      <a:pt x="7" y="95"/>
                      <a:pt x="7" y="91"/>
                    </a:cubicBezTo>
                    <a:lnTo>
                      <a:pt x="109" y="91"/>
                    </a:lnTo>
                    <a:close/>
                    <a:moveTo>
                      <a:pt x="109" y="108"/>
                    </a:moveTo>
                    <a:cubicBezTo>
                      <a:pt x="109" y="112"/>
                      <a:pt x="109" y="115"/>
                      <a:pt x="109" y="118"/>
                    </a:cubicBezTo>
                    <a:cubicBezTo>
                      <a:pt x="7" y="118"/>
                      <a:pt x="7" y="118"/>
                      <a:pt x="7" y="118"/>
                    </a:cubicBezTo>
                    <a:cubicBezTo>
                      <a:pt x="7" y="115"/>
                      <a:pt x="7" y="112"/>
                      <a:pt x="7" y="108"/>
                    </a:cubicBezTo>
                    <a:lnTo>
                      <a:pt x="109" y="108"/>
                    </a:lnTo>
                    <a:close/>
                    <a:moveTo>
                      <a:pt x="109" y="125"/>
                    </a:moveTo>
                    <a:cubicBezTo>
                      <a:pt x="109" y="129"/>
                      <a:pt x="109" y="132"/>
                      <a:pt x="109" y="135"/>
                    </a:cubicBezTo>
                    <a:cubicBezTo>
                      <a:pt x="7" y="135"/>
                      <a:pt x="7" y="135"/>
                      <a:pt x="7" y="135"/>
                    </a:cubicBezTo>
                    <a:cubicBezTo>
                      <a:pt x="7" y="132"/>
                      <a:pt x="7" y="129"/>
                      <a:pt x="7" y="125"/>
                    </a:cubicBezTo>
                    <a:lnTo>
                      <a:pt x="109" y="125"/>
                    </a:lnTo>
                    <a:close/>
                  </a:path>
                </a:pathLst>
              </a:custGeom>
              <a:solidFill>
                <a:srgbClr val="067ABA"/>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defRPr/>
                </a:pPr>
                <a:endParaRPr lang="zh-CN" altLang="en-US" kern="0">
                  <a:solidFill>
                    <a:sysClr val="window" lastClr="FFFFFF"/>
                  </a:solidFill>
                  <a:ea typeface="宋体" pitchFamily="2" charset="-122"/>
                </a:endParaRPr>
              </a:p>
            </p:txBody>
          </p:sp>
          <p:sp>
            <p:nvSpPr>
              <p:cNvPr id="41" name="Freeform 36"/>
              <p:cNvSpPr/>
              <p:nvPr/>
            </p:nvSpPr>
            <p:spPr bwMode="auto">
              <a:xfrm>
                <a:off x="624935" y="2756898"/>
                <a:ext cx="1083063" cy="46608"/>
              </a:xfrm>
              <a:custGeom>
                <a:avLst/>
                <a:gdLst>
                  <a:gd name="T0" fmla="*/ 0 w 488"/>
                  <a:gd name="T1" fmla="*/ 0 h 21"/>
                  <a:gd name="T2" fmla="*/ 0 w 488"/>
                  <a:gd name="T3" fmla="*/ 21 h 21"/>
                  <a:gd name="T4" fmla="*/ 488 w 488"/>
                  <a:gd name="T5" fmla="*/ 21 h 21"/>
                  <a:gd name="T6" fmla="*/ 488 w 488"/>
                  <a:gd name="T7" fmla="*/ 0 h 21"/>
                  <a:gd name="T8" fmla="*/ 245 w 488"/>
                  <a:gd name="T9" fmla="*/ 0 h 21"/>
                  <a:gd name="T10" fmla="*/ 0 w 488"/>
                  <a:gd name="T11" fmla="*/ 0 h 21"/>
                </a:gdLst>
                <a:ahLst/>
                <a:cxnLst>
                  <a:cxn ang="0">
                    <a:pos x="T0" y="T1"/>
                  </a:cxn>
                  <a:cxn ang="0">
                    <a:pos x="T2" y="T3"/>
                  </a:cxn>
                  <a:cxn ang="0">
                    <a:pos x="T4" y="T5"/>
                  </a:cxn>
                  <a:cxn ang="0">
                    <a:pos x="T6" y="T7"/>
                  </a:cxn>
                  <a:cxn ang="0">
                    <a:pos x="T8" y="T9"/>
                  </a:cxn>
                  <a:cxn ang="0">
                    <a:pos x="T10" y="T11"/>
                  </a:cxn>
                </a:cxnLst>
                <a:rect l="0" t="0" r="r" b="b"/>
                <a:pathLst>
                  <a:path w="488" h="21">
                    <a:moveTo>
                      <a:pt x="0" y="0"/>
                    </a:moveTo>
                    <a:lnTo>
                      <a:pt x="0" y="21"/>
                    </a:lnTo>
                    <a:lnTo>
                      <a:pt x="488" y="21"/>
                    </a:lnTo>
                    <a:lnTo>
                      <a:pt x="488" y="0"/>
                    </a:lnTo>
                    <a:lnTo>
                      <a:pt x="245" y="0"/>
                    </a:lnTo>
                    <a:lnTo>
                      <a:pt x="0" y="0"/>
                    </a:lnTo>
                    <a:close/>
                  </a:path>
                </a:pathLst>
              </a:custGeom>
              <a:solidFill>
                <a:srgbClr val="067ABA"/>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defRPr/>
                </a:pPr>
                <a:endParaRPr lang="zh-CN" altLang="en-US" kern="0">
                  <a:solidFill>
                    <a:sysClr val="window" lastClr="FFFFFF"/>
                  </a:solidFill>
                  <a:ea typeface="宋体" pitchFamily="2" charset="-122"/>
                </a:endParaRPr>
              </a:p>
            </p:txBody>
          </p:sp>
          <p:sp>
            <p:nvSpPr>
              <p:cNvPr id="42" name="椭圆 41"/>
              <p:cNvSpPr>
                <a:spLocks noChangeAspect="true"/>
              </p:cNvSpPr>
              <p:nvPr/>
            </p:nvSpPr>
            <p:spPr>
              <a:xfrm>
                <a:off x="1854596" y="1410529"/>
                <a:ext cx="105452" cy="105866"/>
              </a:xfrm>
              <a:prstGeom prst="ellipse">
                <a:avLst/>
              </a:prstGeom>
              <a:solidFill>
                <a:srgbClr val="067ABA"/>
              </a:solidFill>
              <a:ln w="38100" cap="flat" cmpd="sng" algn="ctr">
                <a:solidFill>
                  <a:srgbClr val="067ABA"/>
                </a:solidFill>
                <a:prstDash val="solid"/>
                <a:miter lim="800000"/>
              </a:ln>
              <a:effectLst>
                <a:outerShdw blurRad="63500" algn="ctr" rotWithShape="0">
                  <a:prstClr val="black">
                    <a:alpha val="40000"/>
                  </a:prstClr>
                </a:outerShdw>
              </a:effectLst>
            </p:spPr>
            <p:txBody>
              <a:bodyPr rtlCol="0" anchor="ctr"/>
              <a:lstStyle/>
              <a:p>
                <a:pPr algn="ctr" defTabSz="914400">
                  <a:defRPr/>
                </a:pPr>
                <a:endParaRPr lang="zh-CN" altLang="en-US" kern="0">
                  <a:solidFill>
                    <a:sysClr val="window" lastClr="FFFFFF"/>
                  </a:solidFill>
                  <a:ea typeface="宋体" pitchFamily="2" charset="-122"/>
                </a:endParaRPr>
              </a:p>
            </p:txBody>
          </p:sp>
          <p:sp>
            <p:nvSpPr>
              <p:cNvPr id="44" name="椭圆 43"/>
              <p:cNvSpPr>
                <a:spLocks noChangeAspect="true"/>
              </p:cNvSpPr>
              <p:nvPr/>
            </p:nvSpPr>
            <p:spPr>
              <a:xfrm>
                <a:off x="2307061" y="2187119"/>
                <a:ext cx="105452" cy="105866"/>
              </a:xfrm>
              <a:prstGeom prst="ellipse">
                <a:avLst/>
              </a:prstGeom>
              <a:solidFill>
                <a:srgbClr val="067ABA"/>
              </a:solidFill>
              <a:ln w="38100" cap="flat" cmpd="sng" algn="ctr">
                <a:solidFill>
                  <a:srgbClr val="067ABA"/>
                </a:solidFill>
                <a:prstDash val="solid"/>
                <a:miter lim="800000"/>
              </a:ln>
              <a:effectLst>
                <a:outerShdw blurRad="63500" algn="ctr" rotWithShape="0">
                  <a:prstClr val="black">
                    <a:alpha val="40000"/>
                  </a:prstClr>
                </a:outerShdw>
              </a:effectLst>
            </p:spPr>
            <p:txBody>
              <a:bodyPr rtlCol="0" anchor="ctr"/>
              <a:lstStyle/>
              <a:p>
                <a:pPr algn="ctr" defTabSz="914400">
                  <a:defRPr/>
                </a:pPr>
                <a:endParaRPr lang="zh-CN" altLang="en-US" kern="0">
                  <a:solidFill>
                    <a:sysClr val="window" lastClr="FFFFFF"/>
                  </a:solidFill>
                  <a:ea typeface="宋体" pitchFamily="2" charset="-122"/>
                </a:endParaRPr>
              </a:p>
            </p:txBody>
          </p:sp>
          <p:sp>
            <p:nvSpPr>
              <p:cNvPr id="45" name="椭圆 44"/>
              <p:cNvSpPr>
                <a:spLocks noChangeAspect="true"/>
              </p:cNvSpPr>
              <p:nvPr/>
            </p:nvSpPr>
            <p:spPr>
              <a:xfrm>
                <a:off x="2269166" y="2936788"/>
                <a:ext cx="105452" cy="105866"/>
              </a:xfrm>
              <a:prstGeom prst="ellipse">
                <a:avLst/>
              </a:prstGeom>
              <a:solidFill>
                <a:srgbClr val="067ABA"/>
              </a:solidFill>
              <a:ln w="38100" cap="flat" cmpd="sng" algn="ctr">
                <a:solidFill>
                  <a:srgbClr val="067ABA"/>
                </a:solidFill>
                <a:prstDash val="solid"/>
                <a:miter lim="800000"/>
              </a:ln>
              <a:effectLst>
                <a:outerShdw blurRad="63500" algn="ctr" rotWithShape="0">
                  <a:prstClr val="black">
                    <a:alpha val="40000"/>
                  </a:prstClr>
                </a:outerShdw>
              </a:effectLst>
            </p:spPr>
            <p:txBody>
              <a:bodyPr rtlCol="0" anchor="ctr"/>
              <a:lstStyle/>
              <a:p>
                <a:pPr algn="ctr" defTabSz="914400">
                  <a:defRPr/>
                </a:pPr>
                <a:endParaRPr lang="zh-CN" altLang="en-US" kern="0">
                  <a:solidFill>
                    <a:sysClr val="window" lastClr="FFFFFF"/>
                  </a:solidFill>
                  <a:ea typeface="宋体" pitchFamily="2" charset="-122"/>
                </a:endParaRPr>
              </a:p>
            </p:txBody>
          </p:sp>
        </p:grpSp>
      </p:grpSp>
      <p:sp>
        <p:nvSpPr>
          <p:cNvPr id="46" name="文本框 45"/>
          <p:cNvSpPr txBox="true"/>
          <p:nvPr/>
        </p:nvSpPr>
        <p:spPr>
          <a:xfrm>
            <a:off x="2166620" y="1107440"/>
            <a:ext cx="3906839" cy="338554"/>
          </a:xfrm>
          <a:prstGeom prst="rect">
            <a:avLst/>
          </a:prstGeom>
          <a:noFill/>
        </p:spPr>
        <p:txBody>
          <a:bodyPr wrap="none" rtlCol="0" anchor="t">
            <a:spAutoFit/>
          </a:bodyPr>
          <a:lstStyle/>
          <a:p>
            <a:r>
              <a:rPr lang="zh-CN" altLang="zh-CN" sz="1600" b="1" dirty="0">
                <a:solidFill>
                  <a:schemeClr val="tx1"/>
                </a:solidFill>
                <a:sym typeface="+mn-ea"/>
              </a:rPr>
              <a:t>（一）牢固树立“量水而行”发展</a:t>
            </a:r>
            <a:r>
              <a:rPr lang="zh-CN" altLang="zh-CN" sz="1600" b="1" dirty="0" smtClean="0">
                <a:solidFill>
                  <a:schemeClr val="tx1"/>
                </a:solidFill>
                <a:sym typeface="+mn-ea"/>
              </a:rPr>
              <a:t>理念</a:t>
            </a:r>
            <a:r>
              <a:rPr lang="zh-CN" altLang="en-US" sz="1600" b="1" dirty="0" smtClean="0">
                <a:solidFill>
                  <a:schemeClr val="tx1"/>
                </a:solidFill>
                <a:sym typeface="+mn-ea"/>
              </a:rPr>
              <a:t>。</a:t>
            </a:r>
            <a:endParaRPr lang="zh-CN" altLang="zh-CN" sz="1600" b="1" dirty="0">
              <a:solidFill>
                <a:schemeClr val="tx1"/>
              </a:solidFill>
              <a:sym typeface="+mn-ea"/>
            </a:endParaRPr>
          </a:p>
        </p:txBody>
      </p:sp>
      <p:sp>
        <p:nvSpPr>
          <p:cNvPr id="47" name="文本框 46"/>
          <p:cNvSpPr txBox="true"/>
          <p:nvPr/>
        </p:nvSpPr>
        <p:spPr>
          <a:xfrm>
            <a:off x="3138170" y="1567180"/>
            <a:ext cx="8244205" cy="1198880"/>
          </a:xfrm>
          <a:prstGeom prst="rect">
            <a:avLst/>
          </a:prstGeom>
          <a:noFill/>
        </p:spPr>
        <p:txBody>
          <a:bodyPr wrap="square" rtlCol="0" anchor="t">
            <a:spAutoFit/>
          </a:bodyPr>
          <a:lstStyle/>
          <a:p>
            <a:pPr fontAlgn="auto">
              <a:lnSpc>
                <a:spcPct val="150000"/>
              </a:lnSpc>
            </a:pPr>
            <a:r>
              <a:rPr lang="zh-CN" altLang="zh-CN" sz="1600" b="1" dirty="0" smtClean="0">
                <a:solidFill>
                  <a:schemeClr val="tx1"/>
                </a:solidFill>
                <a:sym typeface="+mn-ea"/>
              </a:rPr>
              <a:t>（</a:t>
            </a:r>
            <a:r>
              <a:rPr lang="zh-CN" altLang="zh-CN" sz="1600" b="1" dirty="0">
                <a:solidFill>
                  <a:schemeClr val="tx1"/>
                </a:solidFill>
                <a:sym typeface="+mn-ea"/>
              </a:rPr>
              <a:t>二）落实水资源最大刚性约束。</a:t>
            </a:r>
            <a:endParaRPr lang="zh-CN" altLang="zh-CN" sz="1600" b="1" dirty="0">
              <a:solidFill>
                <a:schemeClr val="tx1"/>
              </a:solidFill>
              <a:sym typeface="+mn-ea"/>
            </a:endParaRPr>
          </a:p>
          <a:p>
            <a:pPr indent="457200" fontAlgn="auto">
              <a:lnSpc>
                <a:spcPct val="150000"/>
              </a:lnSpc>
            </a:pPr>
            <a:r>
              <a:rPr lang="zh-CN" altLang="zh-CN" sz="1600" dirty="0" smtClean="0">
                <a:solidFill>
                  <a:schemeClr val="tx1"/>
                </a:solidFill>
                <a:sym typeface="+mn-ea"/>
              </a:rPr>
              <a:t>严格用水总量控制，推行规划水资源论证或区域评估，严格取用水监管，加强地下水管理和超采区治理，积极推进引调水工程建设。</a:t>
            </a:r>
            <a:endParaRPr lang="zh-CN" altLang="zh-CN" sz="1600" dirty="0" smtClean="0">
              <a:solidFill>
                <a:schemeClr val="tx1"/>
              </a:solidFill>
              <a:sym typeface="+mn-ea"/>
            </a:endParaRPr>
          </a:p>
        </p:txBody>
      </p:sp>
      <p:sp>
        <p:nvSpPr>
          <p:cNvPr id="52" name="文本框 51"/>
          <p:cNvSpPr txBox="true"/>
          <p:nvPr/>
        </p:nvSpPr>
        <p:spPr>
          <a:xfrm>
            <a:off x="3354070" y="2851785"/>
            <a:ext cx="7813040" cy="1198880"/>
          </a:xfrm>
          <a:prstGeom prst="rect">
            <a:avLst/>
          </a:prstGeom>
          <a:noFill/>
        </p:spPr>
        <p:txBody>
          <a:bodyPr wrap="square" rtlCol="0" anchor="t">
            <a:spAutoFit/>
          </a:bodyPr>
          <a:lstStyle/>
          <a:p>
            <a:pPr fontAlgn="auto">
              <a:lnSpc>
                <a:spcPct val="150000"/>
              </a:lnSpc>
            </a:pPr>
            <a:r>
              <a:rPr lang="zh-CN" altLang="zh-CN" sz="1600" b="1" dirty="0" smtClean="0">
                <a:solidFill>
                  <a:schemeClr val="tx1"/>
                </a:solidFill>
                <a:sym typeface="+mn-ea"/>
              </a:rPr>
              <a:t>（</a:t>
            </a:r>
            <a:r>
              <a:rPr lang="zh-CN" altLang="zh-CN" sz="1600" b="1" dirty="0">
                <a:solidFill>
                  <a:schemeClr val="tx1"/>
                </a:solidFill>
                <a:sym typeface="+mn-ea"/>
              </a:rPr>
              <a:t>三）深度实施节水控水。</a:t>
            </a:r>
            <a:endParaRPr lang="zh-CN" altLang="zh-CN" sz="1600" b="1" dirty="0">
              <a:solidFill>
                <a:schemeClr val="tx1"/>
              </a:solidFill>
              <a:sym typeface="+mn-ea"/>
            </a:endParaRPr>
          </a:p>
          <a:p>
            <a:pPr indent="457200" fontAlgn="auto">
              <a:lnSpc>
                <a:spcPct val="150000"/>
              </a:lnSpc>
            </a:pPr>
            <a:r>
              <a:rPr lang="zh-CN" altLang="zh-CN" sz="1600" dirty="0" smtClean="0">
                <a:sym typeface="+mn-ea"/>
              </a:rPr>
              <a:t>推进农业节水增效，推进工业节水减排，推进城镇节水降损，深化水资源税和水价改革。</a:t>
            </a:r>
            <a:endParaRPr lang="zh-CN" altLang="zh-CN" sz="1600" dirty="0" smtClean="0">
              <a:sym typeface="+mn-ea"/>
            </a:endParaRPr>
          </a:p>
        </p:txBody>
      </p:sp>
      <p:sp>
        <p:nvSpPr>
          <p:cNvPr id="54" name="椭圆 53"/>
          <p:cNvSpPr>
            <a:spLocks noChangeAspect="true"/>
          </p:cNvSpPr>
          <p:nvPr/>
        </p:nvSpPr>
        <p:spPr>
          <a:xfrm>
            <a:off x="1816108" y="1283777"/>
            <a:ext cx="159027" cy="161617"/>
          </a:xfrm>
          <a:prstGeom prst="ellipse">
            <a:avLst/>
          </a:prstGeom>
          <a:solidFill>
            <a:srgbClr val="067ABA"/>
          </a:solidFill>
          <a:ln w="38100" cap="flat" cmpd="sng" algn="ctr">
            <a:solidFill>
              <a:srgbClr val="067ABA"/>
            </a:solidFill>
            <a:prstDash val="solid"/>
            <a:miter lim="800000"/>
          </a:ln>
          <a:effectLst>
            <a:outerShdw blurRad="63500" algn="ctr" rotWithShape="0">
              <a:prstClr val="black">
                <a:alpha val="40000"/>
              </a:prstClr>
            </a:outerShdw>
          </a:effectLst>
        </p:spPr>
        <p:txBody>
          <a:bodyPr rtlCol="0" anchor="ctr"/>
          <a:lstStyle/>
          <a:p>
            <a:pPr algn="ctr" defTabSz="914400">
              <a:defRPr/>
            </a:pPr>
            <a:endParaRPr lang="zh-CN" altLang="en-US" kern="0">
              <a:solidFill>
                <a:sysClr val="window" lastClr="FFFFFF"/>
              </a:solidFill>
              <a:ea typeface="宋体" pitchFamily="2" charset="-122"/>
            </a:endParaRPr>
          </a:p>
        </p:txBody>
      </p:sp>
      <p:sp>
        <p:nvSpPr>
          <p:cNvPr id="3" name="椭圆 2"/>
          <p:cNvSpPr>
            <a:spLocks noChangeAspect="true"/>
          </p:cNvSpPr>
          <p:nvPr/>
        </p:nvSpPr>
        <p:spPr>
          <a:xfrm>
            <a:off x="1043666" y="5893543"/>
            <a:ext cx="159027" cy="161617"/>
          </a:xfrm>
          <a:prstGeom prst="ellipse">
            <a:avLst/>
          </a:prstGeom>
          <a:solidFill>
            <a:srgbClr val="067ABA"/>
          </a:solidFill>
          <a:ln w="38100" cap="flat" cmpd="sng" algn="ctr">
            <a:solidFill>
              <a:srgbClr val="067ABA"/>
            </a:solidFill>
            <a:prstDash val="solid"/>
            <a:miter lim="800000"/>
          </a:ln>
          <a:effectLst>
            <a:outerShdw blurRad="63500" algn="ctr" rotWithShape="0">
              <a:prstClr val="black">
                <a:alpha val="40000"/>
              </a:prstClr>
            </a:outerShdw>
          </a:effectLst>
        </p:spPr>
        <p:txBody>
          <a:bodyPr rtlCol="0" anchor="ctr"/>
          <a:lstStyle/>
          <a:p>
            <a:pPr algn="ctr" defTabSz="914400">
              <a:defRPr/>
            </a:pPr>
            <a:endParaRPr lang="zh-CN" altLang="en-US" kern="0">
              <a:solidFill>
                <a:sysClr val="window" lastClr="FFFFFF"/>
              </a:solidFill>
              <a:ea typeface="宋体" pitchFamily="2" charset="-122"/>
            </a:endParaRPr>
          </a:p>
        </p:txBody>
      </p:sp>
      <p:sp>
        <p:nvSpPr>
          <p:cNvPr id="4" name="文本框 3"/>
          <p:cNvSpPr txBox="true"/>
          <p:nvPr/>
        </p:nvSpPr>
        <p:spPr>
          <a:xfrm>
            <a:off x="1202690" y="5969000"/>
            <a:ext cx="8916035" cy="460375"/>
          </a:xfrm>
          <a:prstGeom prst="rect">
            <a:avLst/>
          </a:prstGeom>
          <a:noFill/>
        </p:spPr>
        <p:txBody>
          <a:bodyPr wrap="square" rtlCol="0" anchor="t">
            <a:spAutoFit/>
          </a:bodyPr>
          <a:lstStyle/>
          <a:p>
            <a:pPr fontAlgn="auto">
              <a:lnSpc>
                <a:spcPct val="150000"/>
              </a:lnSpc>
            </a:pPr>
            <a:r>
              <a:rPr lang="zh-CN" altLang="zh-CN" sz="1600" b="1" dirty="0" smtClean="0">
                <a:sym typeface="+mn-ea"/>
              </a:rPr>
              <a:t>（</a:t>
            </a:r>
            <a:r>
              <a:rPr lang="zh-CN" altLang="zh-CN" sz="1600" b="1" dirty="0">
                <a:sym typeface="+mn-ea"/>
              </a:rPr>
              <a:t>五）提升水资源监督管理能力</a:t>
            </a:r>
            <a:endParaRPr lang="zh-CN" altLang="zh-CN" sz="1600" b="1" dirty="0">
              <a:sym typeface="+mn-ea"/>
            </a:endParaRPr>
          </a:p>
        </p:txBody>
      </p:sp>
      <p:sp>
        <p:nvSpPr>
          <p:cNvPr id="23" name="文本框 22"/>
          <p:cNvSpPr txBox="true"/>
          <p:nvPr/>
        </p:nvSpPr>
        <p:spPr>
          <a:xfrm>
            <a:off x="1621155" y="6351270"/>
            <a:ext cx="9159875" cy="506730"/>
          </a:xfrm>
          <a:prstGeom prst="rect">
            <a:avLst/>
          </a:prstGeom>
          <a:noFill/>
        </p:spPr>
        <p:txBody>
          <a:bodyPr wrap="square" rtlCol="0" anchor="t">
            <a:spAutoFit/>
          </a:bodyPr>
          <a:lstStyle/>
          <a:p>
            <a:pPr algn="l" fontAlgn="auto">
              <a:lnSpc>
                <a:spcPct val="150000"/>
              </a:lnSpc>
              <a:buClrTx/>
              <a:buSzTx/>
              <a:buNone/>
            </a:pPr>
            <a:r>
              <a:rPr lang="zh-CN" altLang="zh-CN" sz="1600" dirty="0">
                <a:sym typeface="+mn-ea"/>
              </a:rPr>
              <a:t>完善水资源管理法规制度，提升水资源智能化监管能力。</a:t>
            </a:r>
            <a:endParaRPr lang="zh-CN" altLang="zh-CN" sz="1600" dirty="0">
              <a:sym typeface="+mn-ea"/>
            </a:endParaRP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750" fill="hold"/>
                                        <p:tgtEl>
                                          <p:spTgt spid="14"/>
                                        </p:tgtEl>
                                        <p:attrNameLst>
                                          <p:attrName>ppt_x</p:attrName>
                                        </p:attrNameLst>
                                      </p:cBhvr>
                                      <p:tavLst>
                                        <p:tav tm="0">
                                          <p:val>
                                            <p:strVal val="#ppt_x"/>
                                          </p:val>
                                        </p:tav>
                                        <p:tav tm="100000">
                                          <p:val>
                                            <p:strVal val="#ppt_x"/>
                                          </p:val>
                                        </p:tav>
                                      </p:tavLst>
                                    </p:anim>
                                    <p:anim calcmode="lin" valueType="num">
                                      <p:cBhvr additive="base">
                                        <p:cTn id="11"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2" name="TextBox 6"/>
          <p:cNvSpPr txBox="true"/>
          <p:nvPr/>
        </p:nvSpPr>
        <p:spPr>
          <a:xfrm>
            <a:off x="437505" y="167432"/>
            <a:ext cx="1816100" cy="583565"/>
          </a:xfrm>
          <a:prstGeom prst="rect">
            <a:avLst/>
          </a:prstGeom>
          <a:noFill/>
        </p:spPr>
        <p:txBody>
          <a:bodyPr wrap="none" rtlCol="0">
            <a:spAutoFit/>
          </a:bodyPr>
          <a:lstStyle/>
          <a:p>
            <a:pPr algn="l">
              <a:buClrTx/>
              <a:buSzTx/>
              <a:buFontTx/>
            </a:pPr>
            <a:r>
              <a:rPr lang="zh-CN" altLang="en-US" sz="3200" b="1" dirty="0" smtClean="0">
                <a:solidFill>
                  <a:schemeClr val="tx2"/>
                </a:solidFill>
                <a:latin typeface="黑体" panose="02010609060101010101" charset="-122"/>
                <a:ea typeface="黑体" panose="02010609060101010101" charset="-122"/>
              </a:rPr>
              <a:t>保障措施</a:t>
            </a:r>
            <a:endParaRPr lang="zh-CN" altLang="en-US" sz="3200" b="1" dirty="0" smtClean="0">
              <a:solidFill>
                <a:schemeClr val="tx2"/>
              </a:solidFill>
              <a:latin typeface="黑体" panose="02010609060101010101" charset="-122"/>
              <a:ea typeface="黑体" panose="02010609060101010101" charset="-122"/>
            </a:endParaRPr>
          </a:p>
        </p:txBody>
      </p:sp>
      <p:sp>
        <p:nvSpPr>
          <p:cNvPr id="21" name="矩形 20"/>
          <p:cNvSpPr/>
          <p:nvPr/>
        </p:nvSpPr>
        <p:spPr>
          <a:xfrm>
            <a:off x="0" y="751205"/>
            <a:ext cx="12190095" cy="95885"/>
          </a:xfrm>
          <a:prstGeom prst="rect">
            <a:avLst/>
          </a:prstGeom>
          <a:solidFill>
            <a:srgbClr val="067A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300" dirty="0">
              <a:solidFill>
                <a:prstClr val="white"/>
              </a:solidFill>
            </a:endParaRPr>
          </a:p>
        </p:txBody>
      </p:sp>
      <p:pic>
        <p:nvPicPr>
          <p:cNvPr id="6" name="图片 5"/>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flipH="true">
            <a:off x="0" y="440690"/>
            <a:ext cx="4571365" cy="5975985"/>
          </a:xfrm>
          <a:prstGeom prst="rect">
            <a:avLst/>
          </a:prstGeom>
        </p:spPr>
      </p:pic>
      <p:grpSp>
        <p:nvGrpSpPr>
          <p:cNvPr id="11" name="组合 10"/>
          <p:cNvGrpSpPr/>
          <p:nvPr/>
        </p:nvGrpSpPr>
        <p:grpSpPr>
          <a:xfrm>
            <a:off x="4231005" y="1309574"/>
            <a:ext cx="7249160" cy="970481"/>
            <a:chOff x="1569156" y="2084213"/>
            <a:chExt cx="6643136" cy="939798"/>
          </a:xfrm>
        </p:grpSpPr>
        <p:grpSp>
          <p:nvGrpSpPr>
            <p:cNvPr id="12" name="组合 9"/>
            <p:cNvGrpSpPr/>
            <p:nvPr/>
          </p:nvGrpSpPr>
          <p:grpSpPr>
            <a:xfrm>
              <a:off x="1569156" y="2120900"/>
              <a:ext cx="3029447" cy="903111"/>
              <a:chOff x="1569156" y="2120900"/>
              <a:chExt cx="3029447" cy="903111"/>
            </a:xfrm>
          </p:grpSpPr>
          <p:sp>
            <p:nvSpPr>
              <p:cNvPr id="7" name="矩形 6"/>
              <p:cNvSpPr/>
              <p:nvPr/>
            </p:nvSpPr>
            <p:spPr>
              <a:xfrm>
                <a:off x="1569156" y="2120900"/>
                <a:ext cx="903111" cy="903111"/>
              </a:xfrm>
              <a:prstGeom prst="rect">
                <a:avLst/>
              </a:prstGeom>
              <a:solidFill>
                <a:srgbClr val="22A1E4"/>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Arial" panose="02080604020202020204" pitchFamily="34" charset="0"/>
                    <a:ea typeface="微软雅黑" panose="020B0503020204020204" pitchFamily="34" charset="-122"/>
                    <a:sym typeface="Arial" panose="02080604020202020204" pitchFamily="34" charset="0"/>
                  </a:rPr>
                  <a:t>01</a:t>
                </a:r>
                <a:endParaRPr lang="zh-CN" altLang="en-US" sz="2400" dirty="0">
                  <a:solidFill>
                    <a:schemeClr val="bg1"/>
                  </a:solidFill>
                  <a:latin typeface="Arial" panose="02080604020202020204" pitchFamily="34" charset="0"/>
                  <a:ea typeface="微软雅黑" panose="020B0503020204020204" pitchFamily="34" charset="-122"/>
                  <a:sym typeface="Arial" panose="02080604020202020204" pitchFamily="34" charset="0"/>
                </a:endParaRPr>
              </a:p>
            </p:txBody>
          </p:sp>
          <p:sp>
            <p:nvSpPr>
              <p:cNvPr id="8" name="文本框 8"/>
              <p:cNvSpPr txBox="true"/>
              <p:nvPr/>
            </p:nvSpPr>
            <p:spPr>
              <a:xfrm>
                <a:off x="2589834" y="2349652"/>
                <a:ext cx="2008769" cy="445820"/>
              </a:xfrm>
              <a:prstGeom prst="rect">
                <a:avLst/>
              </a:prstGeom>
              <a:noFill/>
            </p:spPr>
            <p:txBody>
              <a:bodyPr wrap="square" rtlCol="0">
                <a:spAutoFit/>
              </a:bodyPr>
              <a:lstStyle/>
              <a:p>
                <a:r>
                  <a:rPr lang="zh-CN" altLang="en-US" sz="2400" dirty="0">
                    <a:solidFill>
                      <a:schemeClr val="tx1">
                        <a:lumMod val="75000"/>
                        <a:lumOff val="25000"/>
                      </a:schemeClr>
                    </a:solidFill>
                    <a:latin typeface="Arial" panose="02080604020202020204" pitchFamily="34" charset="0"/>
                    <a:ea typeface="微软雅黑" panose="020B0503020204020204" pitchFamily="34" charset="-122"/>
                    <a:sym typeface="Arial" panose="02080604020202020204" pitchFamily="34" charset="0"/>
                  </a:rPr>
                  <a:t>加强组织领导</a:t>
                </a:r>
                <a:endParaRPr lang="zh-CN" altLang="en-US" sz="2400" dirty="0">
                  <a:solidFill>
                    <a:schemeClr val="tx1">
                      <a:lumMod val="75000"/>
                      <a:lumOff val="25000"/>
                    </a:schemeClr>
                  </a:solidFill>
                  <a:latin typeface="Arial" panose="02080604020202020204" pitchFamily="34" charset="0"/>
                  <a:ea typeface="微软雅黑" panose="020B0503020204020204" pitchFamily="34" charset="-122"/>
                  <a:sym typeface="Arial" panose="02080604020202020204" pitchFamily="34" charset="0"/>
                </a:endParaRPr>
              </a:p>
            </p:txBody>
          </p:sp>
        </p:grpSp>
        <p:grpSp>
          <p:nvGrpSpPr>
            <p:cNvPr id="13" name="组合 14"/>
            <p:cNvGrpSpPr/>
            <p:nvPr/>
          </p:nvGrpSpPr>
          <p:grpSpPr>
            <a:xfrm>
              <a:off x="4901738" y="2084213"/>
              <a:ext cx="3310554" cy="903111"/>
              <a:chOff x="4901738" y="2161980"/>
              <a:chExt cx="3310554" cy="903111"/>
            </a:xfrm>
          </p:grpSpPr>
          <p:sp>
            <p:nvSpPr>
              <p:cNvPr id="9" name="矩形 8"/>
              <p:cNvSpPr/>
              <p:nvPr/>
            </p:nvSpPr>
            <p:spPr>
              <a:xfrm>
                <a:off x="4901738" y="2161980"/>
                <a:ext cx="903111" cy="903111"/>
              </a:xfrm>
              <a:prstGeom prst="rect">
                <a:avLst/>
              </a:prstGeom>
              <a:solidFill>
                <a:srgbClr val="22A1E4"/>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Arial" panose="02080604020202020204" pitchFamily="34" charset="0"/>
                    <a:ea typeface="微软雅黑" panose="020B0503020204020204" pitchFamily="34" charset="-122"/>
                    <a:sym typeface="Arial" panose="02080604020202020204" pitchFamily="34" charset="0"/>
                  </a:rPr>
                  <a:t>02</a:t>
                </a:r>
                <a:endParaRPr lang="zh-CN" altLang="en-US" sz="2400" dirty="0">
                  <a:solidFill>
                    <a:schemeClr val="bg1"/>
                  </a:solidFill>
                  <a:latin typeface="Arial" panose="02080604020202020204" pitchFamily="34" charset="0"/>
                  <a:ea typeface="微软雅黑" panose="020B0503020204020204" pitchFamily="34" charset="-122"/>
                  <a:sym typeface="Arial" panose="02080604020202020204" pitchFamily="34" charset="0"/>
                </a:endParaRPr>
              </a:p>
            </p:txBody>
          </p:sp>
          <p:sp>
            <p:nvSpPr>
              <p:cNvPr id="15" name="文本框 13"/>
              <p:cNvSpPr txBox="true"/>
              <p:nvPr/>
            </p:nvSpPr>
            <p:spPr>
              <a:xfrm>
                <a:off x="6017732" y="2337036"/>
                <a:ext cx="2194560" cy="552817"/>
              </a:xfrm>
              <a:prstGeom prst="rect">
                <a:avLst/>
              </a:prstGeom>
              <a:noFill/>
            </p:spPr>
            <p:txBody>
              <a:bodyPr wrap="square" rtlCol="0">
                <a:spAutoFit/>
              </a:bodyPr>
              <a:lstStyle/>
              <a:p>
                <a:pPr>
                  <a:lnSpc>
                    <a:spcPct val="130000"/>
                  </a:lnSpc>
                </a:pPr>
                <a:r>
                  <a:rPr lang="zh-CN" altLang="en-US" sz="2400" dirty="0">
                    <a:solidFill>
                      <a:schemeClr val="tx1">
                        <a:lumMod val="75000"/>
                        <a:lumOff val="25000"/>
                      </a:schemeClr>
                    </a:solidFill>
                    <a:latin typeface="Arial" panose="02080604020202020204" pitchFamily="34" charset="0"/>
                    <a:ea typeface="微软雅黑" panose="020B0503020204020204" pitchFamily="34" charset="-122"/>
                    <a:sym typeface="Arial" panose="02080604020202020204" pitchFamily="34" charset="0"/>
                  </a:rPr>
                  <a:t>完善投入机制</a:t>
                </a:r>
                <a:endParaRPr lang="zh-CN" altLang="en-US" sz="2400" dirty="0">
                  <a:solidFill>
                    <a:schemeClr val="tx1">
                      <a:lumMod val="75000"/>
                      <a:lumOff val="25000"/>
                    </a:schemeClr>
                  </a:solidFill>
                  <a:latin typeface="Arial" panose="02080604020202020204" pitchFamily="34" charset="0"/>
                  <a:ea typeface="微软雅黑" panose="020B0503020204020204" pitchFamily="34" charset="-122"/>
                  <a:sym typeface="Arial" panose="02080604020202020204" pitchFamily="34" charset="0"/>
                </a:endParaRPr>
              </a:p>
            </p:txBody>
          </p:sp>
        </p:grpSp>
      </p:grpSp>
      <p:grpSp>
        <p:nvGrpSpPr>
          <p:cNvPr id="26" name="组合 25"/>
          <p:cNvGrpSpPr/>
          <p:nvPr/>
        </p:nvGrpSpPr>
        <p:grpSpPr>
          <a:xfrm>
            <a:off x="4231124" y="3347177"/>
            <a:ext cx="3228340" cy="903111"/>
            <a:chOff x="1716194" y="4659957"/>
            <a:chExt cx="3228340" cy="903111"/>
          </a:xfrm>
        </p:grpSpPr>
        <p:sp>
          <p:nvSpPr>
            <p:cNvPr id="27" name="矩形 26"/>
            <p:cNvSpPr/>
            <p:nvPr/>
          </p:nvSpPr>
          <p:spPr>
            <a:xfrm>
              <a:off x="1716194" y="4659957"/>
              <a:ext cx="903111" cy="903111"/>
            </a:xfrm>
            <a:prstGeom prst="rect">
              <a:avLst/>
            </a:prstGeom>
            <a:solidFill>
              <a:srgbClr val="22A1E4"/>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Arial" panose="02080604020202020204" pitchFamily="34" charset="0"/>
                  <a:ea typeface="微软雅黑" panose="020B0503020204020204" pitchFamily="34" charset="-122"/>
                  <a:sym typeface="Arial" panose="02080604020202020204" pitchFamily="34" charset="0"/>
                </a:rPr>
                <a:t>03</a:t>
              </a:r>
              <a:endParaRPr lang="zh-CN" altLang="en-US" sz="2400" dirty="0">
                <a:solidFill>
                  <a:schemeClr val="bg1"/>
                </a:solidFill>
                <a:latin typeface="Arial" panose="02080604020202020204" pitchFamily="34" charset="0"/>
                <a:ea typeface="微软雅黑" panose="020B0503020204020204" pitchFamily="34" charset="-122"/>
                <a:sym typeface="Arial" panose="02080604020202020204" pitchFamily="34" charset="0"/>
              </a:endParaRPr>
            </a:p>
          </p:txBody>
        </p:sp>
        <p:sp>
          <p:nvSpPr>
            <p:cNvPr id="28" name="文本框 26"/>
            <p:cNvSpPr txBox="true"/>
            <p:nvPr/>
          </p:nvSpPr>
          <p:spPr>
            <a:xfrm>
              <a:off x="2772834" y="4798933"/>
              <a:ext cx="2171700" cy="570865"/>
            </a:xfrm>
            <a:prstGeom prst="rect">
              <a:avLst/>
            </a:prstGeom>
            <a:noFill/>
          </p:spPr>
          <p:txBody>
            <a:bodyPr wrap="square" rtlCol="0">
              <a:spAutoFit/>
            </a:bodyPr>
            <a:lstStyle/>
            <a:p>
              <a:pPr>
                <a:lnSpc>
                  <a:spcPct val="130000"/>
                </a:lnSpc>
              </a:pPr>
              <a:r>
                <a:rPr lang="zh-CN" altLang="en-US" sz="2400" dirty="0">
                  <a:solidFill>
                    <a:schemeClr val="tx1">
                      <a:lumMod val="75000"/>
                      <a:lumOff val="25000"/>
                    </a:schemeClr>
                  </a:solidFill>
                  <a:latin typeface="Arial" panose="02080604020202020204" pitchFamily="34" charset="0"/>
                  <a:ea typeface="微软雅黑" panose="020B0503020204020204" pitchFamily="34" charset="-122"/>
                  <a:sym typeface="Arial" panose="02080604020202020204" pitchFamily="34" charset="0"/>
                </a:rPr>
                <a:t>强化监督考评</a:t>
              </a:r>
              <a:endParaRPr lang="zh-CN" altLang="en-US" sz="2400" dirty="0">
                <a:solidFill>
                  <a:schemeClr val="tx1">
                    <a:lumMod val="75000"/>
                    <a:lumOff val="25000"/>
                  </a:schemeClr>
                </a:solidFill>
                <a:latin typeface="Arial" panose="02080604020202020204" pitchFamily="34" charset="0"/>
                <a:ea typeface="微软雅黑" panose="020B0503020204020204" pitchFamily="34" charset="-122"/>
                <a:sym typeface="Arial" panose="02080604020202020204" pitchFamily="34" charset="0"/>
              </a:endParaRPr>
            </a:p>
          </p:txBody>
        </p:sp>
      </p:grpSp>
      <p:grpSp>
        <p:nvGrpSpPr>
          <p:cNvPr id="30" name="组合 29"/>
          <p:cNvGrpSpPr/>
          <p:nvPr/>
        </p:nvGrpSpPr>
        <p:grpSpPr>
          <a:xfrm>
            <a:off x="4231005" y="5150921"/>
            <a:ext cx="3470274" cy="903111"/>
            <a:chOff x="7009836" y="2198667"/>
            <a:chExt cx="3226590" cy="903111"/>
          </a:xfrm>
        </p:grpSpPr>
        <p:sp>
          <p:nvSpPr>
            <p:cNvPr id="31" name="矩形 30"/>
            <p:cNvSpPr/>
            <p:nvPr/>
          </p:nvSpPr>
          <p:spPr>
            <a:xfrm>
              <a:off x="7009836" y="2198667"/>
              <a:ext cx="903111" cy="903111"/>
            </a:xfrm>
            <a:prstGeom prst="rect">
              <a:avLst/>
            </a:prstGeom>
            <a:solidFill>
              <a:srgbClr val="22A1E4"/>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Arial" panose="02080604020202020204" pitchFamily="34" charset="0"/>
                  <a:ea typeface="微软雅黑" panose="020B0503020204020204" pitchFamily="34" charset="-122"/>
                  <a:sym typeface="Arial" panose="02080604020202020204" pitchFamily="34" charset="0"/>
                </a:rPr>
                <a:t>05</a:t>
              </a:r>
              <a:endParaRPr lang="zh-CN" altLang="en-US" sz="2400" dirty="0">
                <a:solidFill>
                  <a:schemeClr val="bg1"/>
                </a:solidFill>
                <a:latin typeface="Arial" panose="02080604020202020204" pitchFamily="34" charset="0"/>
                <a:ea typeface="微软雅黑" panose="020B0503020204020204" pitchFamily="34" charset="-122"/>
                <a:sym typeface="Arial" panose="02080604020202020204" pitchFamily="34" charset="0"/>
              </a:endParaRPr>
            </a:p>
          </p:txBody>
        </p:sp>
        <p:sp>
          <p:nvSpPr>
            <p:cNvPr id="32" name="文本框 23"/>
            <p:cNvSpPr txBox="true"/>
            <p:nvPr/>
          </p:nvSpPr>
          <p:spPr>
            <a:xfrm>
              <a:off x="8098048" y="2288401"/>
              <a:ext cx="2138378" cy="570865"/>
            </a:xfrm>
            <a:prstGeom prst="rect">
              <a:avLst/>
            </a:prstGeom>
            <a:noFill/>
          </p:spPr>
          <p:txBody>
            <a:bodyPr wrap="square" rtlCol="0">
              <a:spAutoFit/>
            </a:bodyPr>
            <a:lstStyle/>
            <a:p>
              <a:pPr>
                <a:lnSpc>
                  <a:spcPct val="130000"/>
                </a:lnSpc>
              </a:pPr>
              <a:r>
                <a:rPr lang="zh-CN" altLang="en-US" sz="2400" dirty="0">
                  <a:solidFill>
                    <a:schemeClr val="tx1">
                      <a:lumMod val="75000"/>
                      <a:lumOff val="25000"/>
                    </a:schemeClr>
                  </a:solidFill>
                  <a:latin typeface="Arial" panose="02080604020202020204" pitchFamily="34" charset="0"/>
                  <a:ea typeface="微软雅黑" panose="020B0503020204020204" pitchFamily="34" charset="-122"/>
                  <a:sym typeface="Arial" panose="02080604020202020204" pitchFamily="34" charset="0"/>
                </a:rPr>
                <a:t>强化宣传教育</a:t>
              </a:r>
              <a:endParaRPr lang="zh-CN" altLang="en-US" sz="2400" dirty="0">
                <a:solidFill>
                  <a:schemeClr val="tx1">
                    <a:lumMod val="75000"/>
                    <a:lumOff val="25000"/>
                  </a:schemeClr>
                </a:solidFill>
                <a:latin typeface="Arial" panose="02080604020202020204" pitchFamily="34" charset="0"/>
                <a:ea typeface="微软雅黑" panose="020B0503020204020204" pitchFamily="34" charset="-122"/>
                <a:sym typeface="Arial" panose="02080604020202020204" pitchFamily="34" charset="0"/>
              </a:endParaRPr>
            </a:p>
          </p:txBody>
        </p:sp>
      </p:grpSp>
      <p:grpSp>
        <p:nvGrpSpPr>
          <p:cNvPr id="33" name="组合 32"/>
          <p:cNvGrpSpPr/>
          <p:nvPr/>
        </p:nvGrpSpPr>
        <p:grpSpPr>
          <a:xfrm>
            <a:off x="7790401" y="3320724"/>
            <a:ext cx="3356086" cy="903111"/>
            <a:chOff x="7009836" y="2198667"/>
            <a:chExt cx="3356086" cy="903111"/>
          </a:xfrm>
        </p:grpSpPr>
        <p:sp>
          <p:nvSpPr>
            <p:cNvPr id="34" name="矩形 33"/>
            <p:cNvSpPr/>
            <p:nvPr/>
          </p:nvSpPr>
          <p:spPr>
            <a:xfrm>
              <a:off x="7009836" y="2198667"/>
              <a:ext cx="903111" cy="903111"/>
            </a:xfrm>
            <a:prstGeom prst="rect">
              <a:avLst/>
            </a:prstGeom>
            <a:solidFill>
              <a:srgbClr val="22A1E4"/>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Arial" panose="02080604020202020204" pitchFamily="34" charset="0"/>
                  <a:ea typeface="微软雅黑" panose="020B0503020204020204" pitchFamily="34" charset="-122"/>
                  <a:sym typeface="Arial" panose="02080604020202020204" pitchFamily="34" charset="0"/>
                </a:rPr>
                <a:t>04</a:t>
              </a:r>
              <a:endParaRPr lang="zh-CN" altLang="en-US" sz="2400" dirty="0">
                <a:solidFill>
                  <a:schemeClr val="bg1"/>
                </a:solidFill>
                <a:latin typeface="Arial" panose="02080604020202020204" pitchFamily="34" charset="0"/>
                <a:ea typeface="微软雅黑" panose="020B0503020204020204" pitchFamily="34" charset="-122"/>
                <a:sym typeface="Arial" panose="02080604020202020204" pitchFamily="34" charset="0"/>
              </a:endParaRPr>
            </a:p>
          </p:txBody>
        </p:sp>
        <p:sp>
          <p:nvSpPr>
            <p:cNvPr id="35" name="文本框 23"/>
            <p:cNvSpPr txBox="true"/>
            <p:nvPr/>
          </p:nvSpPr>
          <p:spPr>
            <a:xfrm>
              <a:off x="8227544" y="2297926"/>
              <a:ext cx="2138378" cy="570865"/>
            </a:xfrm>
            <a:prstGeom prst="rect">
              <a:avLst/>
            </a:prstGeom>
            <a:noFill/>
          </p:spPr>
          <p:txBody>
            <a:bodyPr wrap="square" rtlCol="0">
              <a:spAutoFit/>
            </a:bodyPr>
            <a:lstStyle/>
            <a:p>
              <a:pPr>
                <a:lnSpc>
                  <a:spcPct val="130000"/>
                </a:lnSpc>
              </a:pPr>
              <a:r>
                <a:rPr lang="zh-CN" altLang="en-US" sz="2400" dirty="0">
                  <a:solidFill>
                    <a:schemeClr val="tx1">
                      <a:lumMod val="75000"/>
                      <a:lumOff val="25000"/>
                    </a:schemeClr>
                  </a:solidFill>
                  <a:latin typeface="Arial" panose="02080604020202020204" pitchFamily="34" charset="0"/>
                  <a:ea typeface="微软雅黑" panose="020B0503020204020204" pitchFamily="34" charset="-122"/>
                  <a:sym typeface="Arial" panose="02080604020202020204" pitchFamily="34" charset="0"/>
                </a:rPr>
                <a:t> 加强科技支撑</a:t>
              </a:r>
              <a:endParaRPr lang="zh-CN" altLang="en-US" sz="2400" dirty="0">
                <a:solidFill>
                  <a:schemeClr val="tx1">
                    <a:lumMod val="75000"/>
                    <a:lumOff val="25000"/>
                  </a:schemeClr>
                </a:solidFill>
                <a:latin typeface="Arial" panose="02080604020202020204" pitchFamily="34" charset="0"/>
                <a:ea typeface="微软雅黑" panose="020B0503020204020204" pitchFamily="34" charset="-122"/>
                <a:sym typeface="Arial" panose="02080604020202020204" pitchFamily="34" charset="0"/>
              </a:endParaRPr>
            </a:p>
          </p:txBody>
        </p:sp>
      </p:gr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grpSp>
        <p:nvGrpSpPr>
          <p:cNvPr id="7" name="组合 15"/>
          <p:cNvGrpSpPr/>
          <p:nvPr/>
        </p:nvGrpSpPr>
        <p:grpSpPr>
          <a:xfrm>
            <a:off x="2377440" y="984885"/>
            <a:ext cx="8786495" cy="5160474"/>
            <a:chOff x="3962400" y="1291771"/>
            <a:chExt cx="7097486" cy="4809330"/>
          </a:xfrm>
        </p:grpSpPr>
        <p:grpSp>
          <p:nvGrpSpPr>
            <p:cNvPr id="10" name="组合 6"/>
            <p:cNvGrpSpPr/>
            <p:nvPr/>
          </p:nvGrpSpPr>
          <p:grpSpPr>
            <a:xfrm>
              <a:off x="3976914" y="1291771"/>
              <a:ext cx="6983421" cy="1353939"/>
              <a:chOff x="1422400" y="1291771"/>
              <a:chExt cx="6983421" cy="1353939"/>
            </a:xfrm>
          </p:grpSpPr>
          <p:sp>
            <p:nvSpPr>
              <p:cNvPr id="16" name="矩形 15"/>
              <p:cNvSpPr/>
              <p:nvPr/>
            </p:nvSpPr>
            <p:spPr>
              <a:xfrm>
                <a:off x="1422400" y="1291771"/>
                <a:ext cx="2177142" cy="682171"/>
              </a:xfrm>
              <a:prstGeom prst="rect">
                <a:avLst/>
              </a:prstGeom>
              <a:solidFill>
                <a:srgbClr val="22A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en-US" altLang="zh-CN" sz="2400" dirty="0" smtClean="0">
                    <a:latin typeface="Arial" panose="02080604020202020204" pitchFamily="34" charset="0"/>
                    <a:ea typeface="微软雅黑" panose="020B0503020204020204" pitchFamily="34" charset="-122"/>
                    <a:sym typeface="Arial" panose="02080604020202020204" pitchFamily="34" charset="0"/>
                  </a:rPr>
                  <a:t>Q</a:t>
                </a:r>
                <a:endParaRPr lang="zh-CN" altLang="en-US" sz="2400" dirty="0">
                  <a:latin typeface="Arial" panose="02080604020202020204" pitchFamily="34" charset="0"/>
                  <a:ea typeface="微软雅黑" panose="020B0503020204020204" pitchFamily="34" charset="-122"/>
                  <a:sym typeface="Arial" panose="02080604020202020204" pitchFamily="34" charset="0"/>
                </a:endParaRPr>
              </a:p>
            </p:txBody>
          </p:sp>
          <p:sp>
            <p:nvSpPr>
              <p:cNvPr id="17" name="文本框 5"/>
              <p:cNvSpPr txBox="true"/>
              <p:nvPr/>
            </p:nvSpPr>
            <p:spPr>
              <a:xfrm>
                <a:off x="1872343" y="2113689"/>
                <a:ext cx="6533478" cy="532021"/>
              </a:xfrm>
              <a:prstGeom prst="rect">
                <a:avLst/>
              </a:prstGeom>
              <a:noFill/>
            </p:spPr>
            <p:txBody>
              <a:bodyPr wrap="square" rtlCol="0">
                <a:spAutoFit/>
              </a:bodyPr>
              <a:lstStyle/>
              <a:p>
                <a:pPr>
                  <a:lnSpc>
                    <a:spcPct val="130000"/>
                  </a:lnSpc>
                </a:pPr>
                <a:r>
                  <a:rPr lang="zh-CN" altLang="en-US" sz="2400" b="1" dirty="0" smtClean="0">
                    <a:latin typeface="楷体" panose="02010609060101010101" pitchFamily="49" charset="-122"/>
                    <a:ea typeface="楷体" panose="02010609060101010101" pitchFamily="49" charset="-122"/>
                    <a:sym typeface="Arial" panose="02080604020202020204" pitchFamily="34" charset="0"/>
                  </a:rPr>
                  <a:t>自治区出台十四五水资源配置利用规划的意义是什么？</a:t>
                </a:r>
                <a:endParaRPr lang="zh-CN" altLang="en-US" sz="2400" b="1" dirty="0" smtClean="0">
                  <a:latin typeface="楷体" panose="02010609060101010101" pitchFamily="49" charset="-122"/>
                  <a:ea typeface="楷体" panose="02010609060101010101" pitchFamily="49" charset="-122"/>
                  <a:sym typeface="Arial" panose="02080604020202020204" pitchFamily="34" charset="0"/>
                </a:endParaRPr>
              </a:p>
            </p:txBody>
          </p:sp>
        </p:grpSp>
        <p:grpSp>
          <p:nvGrpSpPr>
            <p:cNvPr id="11" name="组合 7"/>
            <p:cNvGrpSpPr/>
            <p:nvPr/>
          </p:nvGrpSpPr>
          <p:grpSpPr>
            <a:xfrm>
              <a:off x="3962400" y="2743199"/>
              <a:ext cx="7097486" cy="3357902"/>
              <a:chOff x="1407886" y="-145144"/>
              <a:chExt cx="7097486" cy="3357902"/>
            </a:xfrm>
          </p:grpSpPr>
          <p:sp>
            <p:nvSpPr>
              <p:cNvPr id="13" name="矩形 12"/>
              <p:cNvSpPr/>
              <p:nvPr/>
            </p:nvSpPr>
            <p:spPr>
              <a:xfrm>
                <a:off x="1407886" y="-145144"/>
                <a:ext cx="2177142" cy="682171"/>
              </a:xfrm>
              <a:prstGeom prst="rect">
                <a:avLst/>
              </a:prstGeom>
              <a:solidFill>
                <a:srgbClr val="22A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en-US" altLang="zh-CN" sz="2400" dirty="0" smtClean="0">
                    <a:latin typeface="Arial" panose="02080604020202020204" pitchFamily="34" charset="0"/>
                    <a:ea typeface="微软雅黑" panose="020B0503020204020204" pitchFamily="34" charset="-122"/>
                    <a:sym typeface="Arial" panose="02080604020202020204" pitchFamily="34" charset="0"/>
                  </a:rPr>
                  <a:t>A</a:t>
                </a:r>
                <a:endParaRPr lang="zh-CN" altLang="en-US" sz="2400" dirty="0">
                  <a:latin typeface="Arial" panose="02080604020202020204" pitchFamily="34" charset="0"/>
                  <a:ea typeface="微软雅黑" panose="020B0503020204020204" pitchFamily="34" charset="-122"/>
                  <a:sym typeface="Arial" panose="02080604020202020204" pitchFamily="34" charset="0"/>
                </a:endParaRPr>
              </a:p>
            </p:txBody>
          </p:sp>
          <p:sp>
            <p:nvSpPr>
              <p:cNvPr id="15" name="文本框 9"/>
              <p:cNvSpPr txBox="true"/>
              <p:nvPr/>
            </p:nvSpPr>
            <p:spPr>
              <a:xfrm>
                <a:off x="1494969" y="546146"/>
                <a:ext cx="7010403" cy="2666612"/>
              </a:xfrm>
              <a:prstGeom prst="rect">
                <a:avLst/>
              </a:prstGeom>
              <a:noFill/>
            </p:spPr>
            <p:txBody>
              <a:bodyPr wrap="square" rtlCol="0">
                <a:spAutoFit/>
              </a:bodyPr>
              <a:lstStyle/>
              <a:p>
                <a:pPr indent="457200" fontAlgn="auto">
                  <a:lnSpc>
                    <a:spcPct val="150000"/>
                  </a:lnSpc>
                </a:pPr>
                <a:r>
                  <a:rPr lang="zh-CN" altLang="en-US" sz="2000" b="1" dirty="0" smtClean="0">
                    <a:latin typeface="楷体" panose="02010609060101010101" pitchFamily="49" charset="-122"/>
                    <a:ea typeface="楷体" panose="02010609060101010101" pitchFamily="49" charset="-122"/>
                  </a:rPr>
                  <a:t>水是基础性自然资源和战略性经济资源，是生态环境的控制性要素。我</a:t>
                </a:r>
                <a:r>
                  <a:rPr lang="zh-CN" altLang="zh-CN" sz="2000" b="1" dirty="0">
                    <a:latin typeface="楷体" panose="02010609060101010101" pitchFamily="49" charset="-122"/>
                    <a:ea typeface="楷体" panose="02010609060101010101" pitchFamily="49" charset="-122"/>
                  </a:rPr>
                  <a:t>区水资源禀赋差，时空分布不均，与人口、耕地及经济发展不相匹配</a:t>
                </a:r>
                <a:r>
                  <a:rPr lang="zh-CN" altLang="zh-CN" sz="2000" b="1" dirty="0" smtClean="0">
                    <a:latin typeface="楷体" panose="02010609060101010101" pitchFamily="49" charset="-122"/>
                    <a:ea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rPr>
                  <a:t>同时用水结构不合理和部分行业用水效率不高，以及部分地区水资源开发利用过度，引发了系列生态环境问题，</a:t>
                </a:r>
                <a:r>
                  <a:rPr lang="zh-CN" altLang="zh-CN" sz="2000" b="1" dirty="0" smtClean="0">
                    <a:latin typeface="楷体" panose="02010609060101010101" pitchFamily="49" charset="-122"/>
                    <a:ea typeface="楷体" panose="02010609060101010101" pitchFamily="49" charset="-122"/>
                  </a:rPr>
                  <a:t>已</a:t>
                </a:r>
                <a:r>
                  <a:rPr lang="zh-CN" altLang="en-US" sz="2000" b="1" dirty="0" smtClean="0">
                    <a:latin typeface="楷体" panose="02010609060101010101" pitchFamily="49" charset="-122"/>
                    <a:ea typeface="楷体" panose="02010609060101010101" pitchFamily="49" charset="-122"/>
                  </a:rPr>
                  <a:t>经</a:t>
                </a:r>
                <a:r>
                  <a:rPr lang="zh-CN" altLang="zh-CN" sz="2000" b="1" dirty="0" smtClean="0">
                    <a:latin typeface="楷体" panose="02010609060101010101" pitchFamily="49" charset="-122"/>
                    <a:ea typeface="楷体" panose="02010609060101010101" pitchFamily="49" charset="-122"/>
                  </a:rPr>
                  <a:t>制约</a:t>
                </a:r>
                <a:r>
                  <a:rPr lang="zh-CN" altLang="en-US" sz="2000" b="1" dirty="0" smtClean="0">
                    <a:latin typeface="楷体" panose="02010609060101010101" pitchFamily="49" charset="-122"/>
                    <a:ea typeface="楷体" panose="02010609060101010101" pitchFamily="49" charset="-122"/>
                  </a:rPr>
                  <a:t>我区生态保护和</a:t>
                </a:r>
                <a:r>
                  <a:rPr lang="zh-CN" altLang="zh-CN" sz="2000" b="1" dirty="0" smtClean="0">
                    <a:latin typeface="楷体" panose="02010609060101010101" pitchFamily="49" charset="-122"/>
                    <a:ea typeface="楷体" panose="02010609060101010101" pitchFamily="49" charset="-122"/>
                  </a:rPr>
                  <a:t>经济</a:t>
                </a:r>
                <a:r>
                  <a:rPr lang="zh-CN" altLang="zh-CN" sz="2000" b="1" dirty="0">
                    <a:latin typeface="楷体" panose="02010609060101010101" pitchFamily="49" charset="-122"/>
                    <a:ea typeface="楷体" panose="02010609060101010101" pitchFamily="49" charset="-122"/>
                  </a:rPr>
                  <a:t>社会高质量</a:t>
                </a:r>
                <a:r>
                  <a:rPr lang="zh-CN" altLang="zh-CN" sz="2000" b="1" dirty="0" smtClean="0">
                    <a:latin typeface="楷体" panose="02010609060101010101" pitchFamily="49" charset="-122"/>
                    <a:ea typeface="楷体" panose="02010609060101010101" pitchFamily="49" charset="-122"/>
                  </a:rPr>
                  <a:t>发展</a:t>
                </a:r>
                <a:r>
                  <a:rPr lang="zh-CN" altLang="en-US" sz="2000" b="1" dirty="0" smtClean="0">
                    <a:latin typeface="楷体" panose="02010609060101010101" pitchFamily="49" charset="-122"/>
                    <a:ea typeface="楷体" panose="02010609060101010101" pitchFamily="49" charset="-122"/>
                  </a:rPr>
                  <a:t>。</a:t>
                </a:r>
                <a:r>
                  <a:rPr lang="zh-CN" altLang="zh-CN" sz="2000" b="1" dirty="0" smtClean="0">
                    <a:latin typeface="楷体" panose="02010609060101010101" pitchFamily="49" charset="-122"/>
                    <a:ea typeface="楷体" panose="02010609060101010101" pitchFamily="49" charset="-122"/>
                  </a:rPr>
                  <a:t>因此，落实水资源总量控制制度，对</a:t>
                </a:r>
                <a:r>
                  <a:rPr lang="zh-CN" altLang="zh-CN" sz="2000" b="1" dirty="0">
                    <a:latin typeface="楷体" panose="02010609060101010101" pitchFamily="49" charset="-122"/>
                    <a:ea typeface="楷体" panose="02010609060101010101" pitchFamily="49" charset="-122"/>
                  </a:rPr>
                  <a:t>有</a:t>
                </a:r>
                <a:r>
                  <a:rPr lang="zh-CN" altLang="zh-CN" sz="2000" b="1" dirty="0" smtClean="0">
                    <a:latin typeface="楷体" panose="02010609060101010101" pitchFamily="49" charset="-122"/>
                    <a:ea typeface="楷体" panose="02010609060101010101" pitchFamily="49" charset="-122"/>
                  </a:rPr>
                  <a:t>限</a:t>
                </a:r>
                <a:r>
                  <a:rPr lang="zh-CN" altLang="zh-CN" sz="2000" b="1" dirty="0">
                    <a:latin typeface="楷体" panose="02010609060101010101" pitchFamily="49" charset="-122"/>
                    <a:ea typeface="楷体" panose="02010609060101010101" pitchFamily="49" charset="-122"/>
                    <a:sym typeface="+mn-ea"/>
                  </a:rPr>
                  <a:t>的</a:t>
                </a:r>
                <a:r>
                  <a:rPr lang="zh-CN" altLang="zh-CN" sz="2000" b="1" dirty="0" smtClean="0">
                    <a:latin typeface="楷体" panose="02010609060101010101" pitchFamily="49" charset="-122"/>
                    <a:ea typeface="楷体" panose="02010609060101010101" pitchFamily="49" charset="-122"/>
                  </a:rPr>
                  <a:t>水资源进行合理配置成为</a:t>
                </a:r>
                <a:r>
                  <a:rPr lang="zh-CN" altLang="en-US" sz="2000" b="1" dirty="0">
                    <a:latin typeface="楷体" panose="02010609060101010101" pitchFamily="49" charset="-122"/>
                    <a:ea typeface="楷体" panose="02010609060101010101" pitchFamily="49" charset="-122"/>
                  </a:rPr>
                  <a:t>构筑祖国北方生态安全屏障和实现自治区高质量发展的</a:t>
                </a:r>
                <a:r>
                  <a:rPr lang="zh-CN" altLang="en-US" sz="2000" b="1" dirty="0" smtClean="0">
                    <a:latin typeface="楷体" panose="02010609060101010101" pitchFamily="49" charset="-122"/>
                    <a:ea typeface="楷体" panose="02010609060101010101" pitchFamily="49" charset="-122"/>
                  </a:rPr>
                  <a:t>重要基础。</a:t>
                </a:r>
                <a:endParaRPr lang="zh-CN" altLang="en-US" sz="2000" b="1" dirty="0">
                  <a:latin typeface="楷体" panose="02010609060101010101" pitchFamily="49" charset="-122"/>
                  <a:ea typeface="楷体" panose="02010609060101010101" pitchFamily="49" charset="-122"/>
                  <a:sym typeface="Arial" panose="02080604020202020204" pitchFamily="34" charset="0"/>
                </a:endParaRPr>
              </a:p>
            </p:txBody>
          </p:sp>
        </p:grpSp>
      </p:grpSp>
      <p:cxnSp>
        <p:nvCxnSpPr>
          <p:cNvPr id="18" name="直接连接符 17"/>
          <p:cNvCxnSpPr/>
          <p:nvPr/>
        </p:nvCxnSpPr>
        <p:spPr>
          <a:xfrm>
            <a:off x="2395255" y="1320230"/>
            <a:ext cx="0" cy="4825129"/>
          </a:xfrm>
          <a:prstGeom prst="line">
            <a:avLst/>
          </a:prstGeom>
          <a:ln>
            <a:solidFill>
              <a:srgbClr val="22A1E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cxnSp>
        <p:nvCxnSpPr>
          <p:cNvPr id="18" name="直接连接符 17"/>
          <p:cNvCxnSpPr/>
          <p:nvPr/>
        </p:nvCxnSpPr>
        <p:spPr>
          <a:xfrm>
            <a:off x="1098590" y="1353761"/>
            <a:ext cx="6771" cy="4595519"/>
          </a:xfrm>
          <a:prstGeom prst="line">
            <a:avLst/>
          </a:prstGeom>
          <a:ln>
            <a:solidFill>
              <a:srgbClr val="22A1E4"/>
            </a:solidFill>
          </a:ln>
        </p:spPr>
        <p:style>
          <a:lnRef idx="1">
            <a:schemeClr val="accent1"/>
          </a:lnRef>
          <a:fillRef idx="0">
            <a:schemeClr val="accent1"/>
          </a:fillRef>
          <a:effectRef idx="0">
            <a:schemeClr val="accent1"/>
          </a:effectRef>
          <a:fontRef idx="minor">
            <a:schemeClr val="tx1"/>
          </a:fontRef>
        </p:style>
      </p:cxnSp>
      <p:grpSp>
        <p:nvGrpSpPr>
          <p:cNvPr id="14" name="组合 15"/>
          <p:cNvGrpSpPr/>
          <p:nvPr/>
        </p:nvGrpSpPr>
        <p:grpSpPr>
          <a:xfrm>
            <a:off x="1077290" y="913041"/>
            <a:ext cx="10311459" cy="5553365"/>
            <a:chOff x="3962400" y="1291771"/>
            <a:chExt cx="7097486" cy="7870063"/>
          </a:xfrm>
        </p:grpSpPr>
        <p:grpSp>
          <p:nvGrpSpPr>
            <p:cNvPr id="19" name="组合 6"/>
            <p:cNvGrpSpPr/>
            <p:nvPr/>
          </p:nvGrpSpPr>
          <p:grpSpPr>
            <a:xfrm>
              <a:off x="3976914" y="1291771"/>
              <a:ext cx="6983421" cy="1433715"/>
              <a:chOff x="1422400" y="1291771"/>
              <a:chExt cx="6983421" cy="1433715"/>
            </a:xfrm>
          </p:grpSpPr>
          <p:sp>
            <p:nvSpPr>
              <p:cNvPr id="23" name="矩形 22"/>
              <p:cNvSpPr/>
              <p:nvPr/>
            </p:nvSpPr>
            <p:spPr>
              <a:xfrm>
                <a:off x="1422400" y="1291771"/>
                <a:ext cx="2177142" cy="682171"/>
              </a:xfrm>
              <a:prstGeom prst="rect">
                <a:avLst/>
              </a:prstGeom>
              <a:solidFill>
                <a:srgbClr val="22A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en-US" altLang="zh-CN" sz="2400" dirty="0" smtClean="0">
                    <a:latin typeface="Arial" panose="02080604020202020204" pitchFamily="34" charset="0"/>
                    <a:ea typeface="微软雅黑" panose="020B0503020204020204" pitchFamily="34" charset="-122"/>
                    <a:sym typeface="Arial" panose="02080604020202020204" pitchFamily="34" charset="0"/>
                  </a:rPr>
                  <a:t>Q</a:t>
                </a:r>
                <a:endParaRPr lang="zh-CN" altLang="en-US" sz="2400" dirty="0">
                  <a:latin typeface="Arial" panose="02080604020202020204" pitchFamily="34" charset="0"/>
                  <a:ea typeface="微软雅黑" panose="020B0503020204020204" pitchFamily="34" charset="-122"/>
                  <a:sym typeface="Arial" panose="02080604020202020204" pitchFamily="34" charset="0"/>
                </a:endParaRPr>
              </a:p>
            </p:txBody>
          </p:sp>
          <p:sp>
            <p:nvSpPr>
              <p:cNvPr id="24" name="文本框 5"/>
              <p:cNvSpPr txBox="true"/>
              <p:nvPr/>
            </p:nvSpPr>
            <p:spPr>
              <a:xfrm>
                <a:off x="1872343" y="1916473"/>
                <a:ext cx="6533478" cy="809013"/>
              </a:xfrm>
              <a:prstGeom prst="rect">
                <a:avLst/>
              </a:prstGeom>
              <a:noFill/>
            </p:spPr>
            <p:txBody>
              <a:bodyPr wrap="square" rtlCol="0">
                <a:spAutoFit/>
              </a:bodyPr>
              <a:lstStyle/>
              <a:p>
                <a:pPr>
                  <a:lnSpc>
                    <a:spcPct val="130000"/>
                  </a:lnSpc>
                </a:pPr>
                <a:r>
                  <a:rPr lang="zh-CN" altLang="en-US" sz="2400" b="1" dirty="0">
                    <a:latin typeface="楷体" panose="02010609060101010101" pitchFamily="49" charset="-122"/>
                    <a:ea typeface="楷体" panose="02010609060101010101" pitchFamily="49" charset="-122"/>
                    <a:cs typeface="楷体" panose="02010609060101010101" pitchFamily="49" charset="-122"/>
                    <a:sym typeface="Arial" panose="02080604020202020204" pitchFamily="34" charset="0"/>
                  </a:rPr>
                  <a:t>自治区“十四五” 水资源</a:t>
                </a:r>
                <a:r>
                  <a:rPr lang="zh-CN" altLang="en-US" sz="2400" b="1" dirty="0" smtClean="0">
                    <a:latin typeface="楷体" panose="02010609060101010101" pitchFamily="49" charset="-122"/>
                    <a:ea typeface="楷体" panose="02010609060101010101" pitchFamily="49" charset="-122"/>
                    <a:cs typeface="楷体" panose="02010609060101010101" pitchFamily="49" charset="-122"/>
                    <a:sym typeface="Arial" panose="02080604020202020204" pitchFamily="34" charset="0"/>
                  </a:rPr>
                  <a:t>配置利用规划的主要措施和亮点是什么？</a:t>
                </a:r>
                <a:endParaRPr lang="zh-CN" altLang="en-US" sz="2400" b="1" dirty="0" smtClean="0">
                  <a:latin typeface="楷体" panose="02010609060101010101" pitchFamily="49" charset="-122"/>
                  <a:ea typeface="楷体" panose="02010609060101010101" pitchFamily="49" charset="-122"/>
                  <a:cs typeface="楷体" panose="02010609060101010101" pitchFamily="49" charset="-122"/>
                  <a:sym typeface="Arial" panose="02080604020202020204" pitchFamily="34" charset="0"/>
                </a:endParaRPr>
              </a:p>
            </p:txBody>
          </p:sp>
        </p:grpSp>
        <p:grpSp>
          <p:nvGrpSpPr>
            <p:cNvPr id="20" name="组合 7"/>
            <p:cNvGrpSpPr/>
            <p:nvPr/>
          </p:nvGrpSpPr>
          <p:grpSpPr>
            <a:xfrm>
              <a:off x="3962400" y="2743199"/>
              <a:ext cx="7097486" cy="6418635"/>
              <a:chOff x="1407886" y="-145144"/>
              <a:chExt cx="7097486" cy="6418635"/>
            </a:xfrm>
          </p:grpSpPr>
          <p:sp>
            <p:nvSpPr>
              <p:cNvPr id="21" name="矩形 20"/>
              <p:cNvSpPr/>
              <p:nvPr/>
            </p:nvSpPr>
            <p:spPr>
              <a:xfrm>
                <a:off x="1407886" y="-145144"/>
                <a:ext cx="2177142" cy="682171"/>
              </a:xfrm>
              <a:prstGeom prst="rect">
                <a:avLst/>
              </a:prstGeom>
              <a:solidFill>
                <a:srgbClr val="22A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en-US" altLang="zh-CN" sz="2400" dirty="0" smtClean="0">
                    <a:latin typeface="Arial" panose="02080604020202020204" pitchFamily="34" charset="0"/>
                    <a:ea typeface="微软雅黑" panose="020B0503020204020204" pitchFamily="34" charset="-122"/>
                    <a:sym typeface="Arial" panose="02080604020202020204" pitchFamily="34" charset="0"/>
                  </a:rPr>
                  <a:t>A</a:t>
                </a:r>
                <a:endParaRPr lang="zh-CN" altLang="en-US" sz="2400" dirty="0">
                  <a:latin typeface="Arial" panose="02080604020202020204" pitchFamily="34" charset="0"/>
                  <a:ea typeface="微软雅黑" panose="020B0503020204020204" pitchFamily="34" charset="-122"/>
                  <a:sym typeface="Arial" panose="02080604020202020204" pitchFamily="34" charset="0"/>
                </a:endParaRPr>
              </a:p>
            </p:txBody>
          </p:sp>
          <p:sp>
            <p:nvSpPr>
              <p:cNvPr id="22" name="文本框 9"/>
              <p:cNvSpPr txBox="true"/>
              <p:nvPr/>
            </p:nvSpPr>
            <p:spPr>
              <a:xfrm>
                <a:off x="1494969" y="692292"/>
                <a:ext cx="7010403" cy="5581199"/>
              </a:xfrm>
              <a:prstGeom prst="rect">
                <a:avLst/>
              </a:prstGeom>
              <a:noFill/>
            </p:spPr>
            <p:txBody>
              <a:bodyPr wrap="square" rtlCol="0">
                <a:spAutoFit/>
              </a:bodyPr>
              <a:lstStyle/>
              <a:p>
                <a:pPr indent="457200">
                  <a:lnSpc>
                    <a:spcPts val="3000"/>
                  </a:lnSpc>
                </a:pPr>
                <a:r>
                  <a:rPr lang="en-US" altLang="zh-CN" sz="20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规划</a:t>
                </a:r>
                <a:r>
                  <a:rPr lang="en-US" altLang="zh-CN" sz="2000" b="1" dirty="0" smtClean="0">
                    <a:latin typeface="楷体" panose="02010609060101010101" pitchFamily="49" charset="-122"/>
                    <a:ea typeface="楷体" panose="02010609060101010101" pitchFamily="49" charset="-122"/>
                    <a:cs typeface="楷体" panose="02010609060101010101" pitchFamily="49" charset="-122"/>
                  </a:rPr>
                  <a:t>》</a:t>
                </a:r>
                <a:r>
                  <a:rPr lang="zh-CN" altLang="zh-CN" sz="2000" b="1" dirty="0">
                    <a:latin typeface="楷体" panose="02010609060101010101" pitchFamily="49" charset="-122"/>
                    <a:ea typeface="楷体" panose="02010609060101010101" pitchFamily="49" charset="-122"/>
                    <a:cs typeface="楷体" panose="02010609060101010101" pitchFamily="49" charset="-122"/>
                  </a:rPr>
                  <a:t>基于内蒙古自治区第三次全国水资源调查评价、全区水资源公报等成果，分析了全区水资源状况和当前的用水结构、用水效率，系统梳理了水资源开发利用和配置存在的问题；根据近五年经济社会形势和用水效率变化情况，预测了</a:t>
                </a:r>
                <a:r>
                  <a:rPr lang="en-US" altLang="zh-CN" sz="2000" b="1" dirty="0">
                    <a:latin typeface="楷体" panose="02010609060101010101" pitchFamily="49" charset="-122"/>
                    <a:ea typeface="楷体" panose="02010609060101010101" pitchFamily="49" charset="-122"/>
                    <a:cs typeface="楷体" panose="02010609060101010101" pitchFamily="49" charset="-122"/>
                  </a:rPr>
                  <a:t>2025</a:t>
                </a:r>
                <a:r>
                  <a:rPr lang="zh-CN" altLang="zh-CN" sz="2000" b="1" dirty="0">
                    <a:latin typeface="楷体" panose="02010609060101010101" pitchFamily="49" charset="-122"/>
                    <a:ea typeface="楷体" panose="02010609060101010101" pitchFamily="49" charset="-122"/>
                    <a:cs typeface="楷体" panose="02010609060101010101" pitchFamily="49" charset="-122"/>
                  </a:rPr>
                  <a:t>年全区需水总量；在用水总量控制、水资源禀赋和分水方案的总体框架下，结合工程供水能力，提出了分水源和分行业的水资源配置</a:t>
                </a:r>
                <a:r>
                  <a:rPr lang="zh-CN" altLang="zh-CN" sz="2000" b="1" dirty="0" smtClean="0">
                    <a:latin typeface="楷体" panose="02010609060101010101" pitchFamily="49" charset="-122"/>
                    <a:ea typeface="楷体" panose="02010609060101010101" pitchFamily="49" charset="-122"/>
                    <a:cs typeface="楷体" panose="02010609060101010101" pitchFamily="49" charset="-122"/>
                  </a:rPr>
                  <a:t>利用</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建议</a:t>
                </a:r>
                <a:r>
                  <a:rPr lang="zh-CN" altLang="zh-CN" sz="2000" b="1" dirty="0" smtClean="0">
                    <a:latin typeface="楷体" panose="02010609060101010101" pitchFamily="49" charset="-122"/>
                    <a:ea typeface="楷体" panose="02010609060101010101" pitchFamily="49" charset="-122"/>
                    <a:cs typeface="楷体" panose="02010609060101010101" pitchFamily="49" charset="-122"/>
                  </a:rPr>
                  <a:t>；</a:t>
                </a:r>
                <a:r>
                  <a:rPr lang="zh-CN" altLang="zh-CN" sz="2000" b="1" dirty="0">
                    <a:latin typeface="楷体" panose="02010609060101010101" pitchFamily="49" charset="-122"/>
                    <a:ea typeface="楷体" panose="02010609060101010101" pitchFamily="49" charset="-122"/>
                    <a:cs typeface="楷体" panose="02010609060101010101" pitchFamily="49" charset="-122"/>
                  </a:rPr>
                  <a:t>根据水资源开发利用和管理实际，以及国家和自治区治水管水的最新要求，提出了水资源配置保障的对策措施</a:t>
                </a:r>
                <a:r>
                  <a:rPr lang="zh-CN" altLang="zh-CN" sz="2000" b="1" dirty="0" smtClean="0">
                    <a:latin typeface="楷体" panose="02010609060101010101" pitchFamily="49" charset="-122"/>
                    <a:ea typeface="楷体" panose="02010609060101010101" pitchFamily="49" charset="-122"/>
                    <a:cs typeface="楷体" panose="02010609060101010101" pitchFamily="49" charset="-122"/>
                  </a:rPr>
                  <a:t>。</a:t>
                </a:r>
                <a:endParaRPr lang="en-US" altLang="zh-CN" sz="2000" b="1" dirty="0" smtClean="0">
                  <a:latin typeface="楷体" panose="02010609060101010101" pitchFamily="49" charset="-122"/>
                  <a:ea typeface="楷体" panose="02010609060101010101" pitchFamily="49" charset="-122"/>
                  <a:cs typeface="楷体" panose="02010609060101010101" pitchFamily="49" charset="-122"/>
                </a:endParaRPr>
              </a:p>
              <a:p>
                <a:pPr indent="457200">
                  <a:lnSpc>
                    <a:spcPts val="3000"/>
                  </a:lnSpc>
                </a:pPr>
                <a:r>
                  <a:rPr lang="en-US" altLang="zh-CN" sz="20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规划</a:t>
                </a:r>
                <a:r>
                  <a:rPr lang="en-US" altLang="zh-CN" sz="20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的亮点是首次系统提出了全区各盟市的分水源总量控制指标，并将地下水细化至</a:t>
                </a:r>
                <a:r>
                  <a:rPr lang="en-US" altLang="zh-CN" sz="2000" b="1" dirty="0" smtClean="0">
                    <a:latin typeface="楷体" panose="02010609060101010101" pitchFamily="49" charset="-122"/>
                    <a:ea typeface="楷体" panose="02010609060101010101" pitchFamily="49" charset="-122"/>
                    <a:cs typeface="楷体" panose="02010609060101010101" pitchFamily="49" charset="-122"/>
                  </a:rPr>
                  <a:t>371</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个管理单元，结合供水工程建设情况提出了各盟市</a:t>
                </a:r>
                <a:r>
                  <a:rPr lang="en-US" altLang="zh-CN" sz="2000" b="1" dirty="0" smtClean="0">
                    <a:latin typeface="楷体" panose="02010609060101010101" pitchFamily="49" charset="-122"/>
                    <a:ea typeface="楷体" panose="02010609060101010101" pitchFamily="49" charset="-122"/>
                    <a:cs typeface="楷体" panose="02010609060101010101" pitchFamily="49" charset="-122"/>
                  </a:rPr>
                  <a:t>2025</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年可配置水量，结合需水预测成果提出了</a:t>
                </a:r>
                <a:r>
                  <a:rPr lang="zh-CN" altLang="en-US" sz="2000" b="1" dirty="0">
                    <a:latin typeface="楷体" panose="02010609060101010101" pitchFamily="49" charset="-122"/>
                    <a:ea typeface="楷体" panose="02010609060101010101" pitchFamily="49" charset="-122"/>
                    <a:cs typeface="楷体" panose="02010609060101010101" pitchFamily="49" charset="-122"/>
                  </a:rPr>
                  <a:t>各盟市</a:t>
                </a:r>
                <a:r>
                  <a:rPr lang="en-US" altLang="zh-CN" sz="2000" b="1" dirty="0">
                    <a:latin typeface="楷体" panose="02010609060101010101" pitchFamily="49" charset="-122"/>
                    <a:ea typeface="楷体" panose="02010609060101010101" pitchFamily="49" charset="-122"/>
                    <a:cs typeface="楷体" panose="02010609060101010101" pitchFamily="49" charset="-122"/>
                  </a:rPr>
                  <a:t>2025</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年分行业和分水源配置水量建议，提出了水资源可承载农业灌溉面积，同时提出了水资源配置保障的对策措施。</a:t>
                </a:r>
                <a:endParaRPr lang="zh-CN" altLang="zh-CN" sz="2000" b="1" dirty="0">
                  <a:latin typeface="楷体" panose="02010609060101010101" pitchFamily="49" charset="-122"/>
                  <a:ea typeface="楷体" panose="02010609060101010101" pitchFamily="49" charset="-122"/>
                  <a:cs typeface="楷体" panose="02010609060101010101" pitchFamily="49" charset="-122"/>
                </a:endParaRPr>
              </a:p>
            </p:txBody>
          </p:sp>
        </p:grpSp>
      </p:grpSp>
    </p:spTree>
  </p:cSld>
  <p:clrMapOvr>
    <a:masterClrMapping/>
  </p:clrMapOvr>
  <p:transition spd="slow" advTm="2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true">
          <a:blip r:embed="rId3"/>
          <a:stretch>
            <a:fillRect/>
          </a:stretch>
        </a:blipFill>
        <a:effectLst/>
      </p:bgPr>
    </p:bg>
    <p:spTree>
      <p:nvGrpSpPr>
        <p:cNvPr id="1" name=""/>
        <p:cNvGrpSpPr/>
        <p:nvPr/>
      </p:nvGrpSpPr>
      <p:grpSpPr>
        <a:xfrm>
          <a:off x="0" y="0"/>
          <a:ext cx="0" cy="0"/>
          <a:chOff x="0" y="0"/>
          <a:chExt cx="0" cy="0"/>
        </a:xfrm>
      </p:grpSpPr>
      <p:sp>
        <p:nvSpPr>
          <p:cNvPr id="7" name="TextBox 6"/>
          <p:cNvSpPr txBox="true"/>
          <p:nvPr/>
        </p:nvSpPr>
        <p:spPr>
          <a:xfrm>
            <a:off x="246514" y="1055648"/>
            <a:ext cx="4754880" cy="645160"/>
          </a:xfrm>
          <a:prstGeom prst="rect">
            <a:avLst/>
          </a:prstGeom>
          <a:noFill/>
        </p:spPr>
        <p:txBody>
          <a:bodyPr wrap="none" rtlCol="0">
            <a:spAutoFit/>
          </a:bodyPr>
          <a:lstStyle/>
          <a:p>
            <a:r>
              <a:rPr lang="zh-CN" altLang="zh-CN" sz="3600" dirty="0">
                <a:solidFill>
                  <a:schemeClr val="tx2">
                    <a:lumMod val="75000"/>
                  </a:schemeClr>
                </a:solidFill>
                <a:latin typeface="华文楷体" panose="02010600040101010101" charset="-122"/>
                <a:ea typeface="华文楷体" panose="02010600040101010101" charset="-122"/>
              </a:rPr>
              <a:t>水资源及开发利用状况</a:t>
            </a:r>
            <a:endParaRPr lang="zh-CN" altLang="zh-CN" sz="3600" dirty="0">
              <a:solidFill>
                <a:schemeClr val="tx2">
                  <a:lumMod val="75000"/>
                </a:schemeClr>
              </a:solidFill>
              <a:latin typeface="华文楷体" panose="02010600040101010101" charset="-122"/>
              <a:ea typeface="华文楷体" panose="02010600040101010101" charset="-122"/>
            </a:endParaRPr>
          </a:p>
        </p:txBody>
      </p:sp>
      <p:cxnSp>
        <p:nvCxnSpPr>
          <p:cNvPr id="43" name="直接连接符 42"/>
          <p:cNvCxnSpPr/>
          <p:nvPr/>
        </p:nvCxnSpPr>
        <p:spPr>
          <a:xfrm>
            <a:off x="80645" y="855980"/>
            <a:ext cx="11823065" cy="10160"/>
          </a:xfrm>
          <a:prstGeom prst="line">
            <a:avLst/>
          </a:prstGeom>
          <a:ln w="28575" cmpd="sng">
            <a:solidFill>
              <a:srgbClr val="64BBBC"/>
            </a:solidFill>
            <a:prstDash val="solid"/>
          </a:ln>
        </p:spPr>
        <p:style>
          <a:lnRef idx="1">
            <a:schemeClr val="accent1"/>
          </a:lnRef>
          <a:fillRef idx="0">
            <a:schemeClr val="accent1"/>
          </a:fillRef>
          <a:effectRef idx="0">
            <a:schemeClr val="accent1"/>
          </a:effectRef>
          <a:fontRef idx="minor">
            <a:schemeClr val="tx1"/>
          </a:fontRef>
        </p:style>
      </p:cxnSp>
      <p:sp>
        <p:nvSpPr>
          <p:cNvPr id="100" name="文本框 99"/>
          <p:cNvSpPr txBox="true"/>
          <p:nvPr/>
        </p:nvSpPr>
        <p:spPr>
          <a:xfrm>
            <a:off x="478582" y="1845979"/>
            <a:ext cx="4901853" cy="4247317"/>
          </a:xfrm>
          <a:prstGeom prst="rect">
            <a:avLst/>
          </a:prstGeom>
          <a:solidFill>
            <a:schemeClr val="tx2">
              <a:lumMod val="20000"/>
              <a:lumOff val="8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indent="406400" fontAlgn="auto">
              <a:lnSpc>
                <a:spcPct val="150000"/>
              </a:lnSpc>
            </a:pPr>
            <a:r>
              <a:rPr lang="zh-CN" b="0" dirty="0">
                <a:solidFill>
                  <a:schemeClr val="tx1"/>
                </a:solidFill>
                <a:latin typeface="华文楷体" panose="02010600040101010101" charset="-122"/>
                <a:ea typeface="华文楷体" panose="02010600040101010101" charset="-122"/>
                <a:cs typeface="华文楷体" panose="02010600040101010101" charset="-122"/>
              </a:rPr>
              <a:t>内蒙古自治区水资源禀赋差，时空分布不均，与人口、耕地及经济发展不相匹配。全区多年平均年降水量为274.6毫米，多年平均水资源总量为515.72亿立方米，其中地表水资源量为370.02亿立方米，</a:t>
            </a:r>
            <a:r>
              <a:rPr lang="zh-CN" b="0" dirty="0" smtClean="0">
                <a:solidFill>
                  <a:schemeClr val="tx1"/>
                </a:solidFill>
                <a:latin typeface="华文楷体" panose="02010600040101010101" charset="-122"/>
                <a:ea typeface="华文楷体" panose="02010600040101010101" charset="-122"/>
                <a:cs typeface="华文楷体" panose="02010600040101010101" charset="-122"/>
              </a:rPr>
              <a:t>地下水资源</a:t>
            </a:r>
            <a:r>
              <a:rPr lang="zh-CN" altLang="en-US" dirty="0">
                <a:solidFill>
                  <a:schemeClr val="tx1"/>
                </a:solidFill>
                <a:latin typeface="华文楷体" panose="02010600040101010101" charset="-122"/>
                <a:ea typeface="华文楷体" panose="02010600040101010101" charset="-122"/>
                <a:cs typeface="华文楷体" panose="02010600040101010101" charset="-122"/>
              </a:rPr>
              <a:t>不重复</a:t>
            </a:r>
            <a:r>
              <a:rPr lang="zh-CN" b="0" dirty="0" smtClean="0">
                <a:solidFill>
                  <a:schemeClr val="tx1"/>
                </a:solidFill>
                <a:latin typeface="华文楷体" panose="02010600040101010101" charset="-122"/>
                <a:ea typeface="华文楷体" panose="02010600040101010101" charset="-122"/>
                <a:cs typeface="华文楷体" panose="02010600040101010101" charset="-122"/>
              </a:rPr>
              <a:t>量</a:t>
            </a:r>
            <a:r>
              <a:rPr lang="zh-CN" b="0" dirty="0">
                <a:solidFill>
                  <a:schemeClr val="tx1"/>
                </a:solidFill>
                <a:latin typeface="华文楷体" panose="02010600040101010101" charset="-122"/>
                <a:ea typeface="华文楷体" panose="02010600040101010101" charset="-122"/>
                <a:cs typeface="华文楷体" panose="02010600040101010101" charset="-122"/>
              </a:rPr>
              <a:t>145.70亿立方米。松花江、辽河、海河、黄河、西北诸河流域自产水资源量分别占全区水资源总量的67%、13%、0.9%、10%和9.1%</a:t>
            </a:r>
            <a:r>
              <a:rPr lang="zh-CN" b="0" dirty="0" smtClean="0">
                <a:solidFill>
                  <a:schemeClr val="tx1"/>
                </a:solidFill>
                <a:latin typeface="华文楷体" panose="02010600040101010101" charset="-122"/>
                <a:ea typeface="华文楷体" panose="02010600040101010101" charset="-122"/>
                <a:cs typeface="华文楷体" panose="02010600040101010101" charset="-122"/>
              </a:rPr>
              <a:t>。</a:t>
            </a:r>
            <a:endParaRPr lang="en-US" altLang="zh-CN" b="0" dirty="0" smtClean="0">
              <a:solidFill>
                <a:schemeClr val="tx1"/>
              </a:solidFill>
              <a:latin typeface="华文楷体" panose="02010600040101010101" charset="-122"/>
              <a:ea typeface="华文楷体" panose="02010600040101010101" charset="-122"/>
              <a:cs typeface="华文楷体" panose="02010600040101010101" charset="-122"/>
            </a:endParaRPr>
          </a:p>
          <a:p>
            <a:pPr indent="406400">
              <a:lnSpc>
                <a:spcPct val="150000"/>
              </a:lnSpc>
            </a:pPr>
            <a:r>
              <a:rPr lang="zh-CN" altLang="zh-CN" dirty="0">
                <a:solidFill>
                  <a:schemeClr val="tx1"/>
                </a:solidFill>
                <a:latin typeface="华文楷体" panose="02010600040101010101" charset="-122"/>
                <a:ea typeface="华文楷体" panose="02010600040101010101" charset="-122"/>
                <a:cs typeface="华文楷体" panose="02010600040101010101" charset="-122"/>
              </a:rPr>
              <a:t>根据</a:t>
            </a:r>
            <a:r>
              <a:rPr lang="en-US" altLang="zh-CN" dirty="0">
                <a:solidFill>
                  <a:schemeClr val="tx1"/>
                </a:solidFill>
                <a:latin typeface="华文楷体" panose="02010600040101010101" charset="-122"/>
                <a:ea typeface="华文楷体" panose="02010600040101010101" charset="-122"/>
                <a:cs typeface="华文楷体" panose="02010600040101010101" charset="-122"/>
              </a:rPr>
              <a:t>2020</a:t>
            </a:r>
            <a:r>
              <a:rPr lang="zh-CN" altLang="zh-CN" dirty="0">
                <a:solidFill>
                  <a:schemeClr val="tx1"/>
                </a:solidFill>
                <a:latin typeface="华文楷体" panose="02010600040101010101" charset="-122"/>
                <a:ea typeface="华文楷体" panose="02010600040101010101" charset="-122"/>
                <a:cs typeface="华文楷体" panose="02010600040101010101" charset="-122"/>
              </a:rPr>
              <a:t>年《内蒙古自治区水资源公报》，全区供用水总量约为</a:t>
            </a:r>
            <a:r>
              <a:rPr lang="en-US" altLang="zh-CN" dirty="0">
                <a:solidFill>
                  <a:schemeClr val="tx1"/>
                </a:solidFill>
                <a:latin typeface="华文楷体" panose="02010600040101010101" charset="-122"/>
                <a:ea typeface="华文楷体" panose="02010600040101010101" charset="-122"/>
                <a:cs typeface="华文楷体" panose="02010600040101010101" charset="-122"/>
              </a:rPr>
              <a:t>194.41</a:t>
            </a:r>
            <a:r>
              <a:rPr lang="zh-CN" altLang="zh-CN" dirty="0">
                <a:solidFill>
                  <a:schemeClr val="tx1"/>
                </a:solidFill>
                <a:latin typeface="华文楷体" panose="02010600040101010101" charset="-122"/>
                <a:ea typeface="华文楷体" panose="02010600040101010101" charset="-122"/>
                <a:cs typeface="华文楷体" panose="02010600040101010101" charset="-122"/>
              </a:rPr>
              <a:t>亿立方米。</a:t>
            </a:r>
            <a:endParaRPr lang="zh-CN" altLang="en-US" dirty="0">
              <a:solidFill>
                <a:schemeClr val="tx1"/>
              </a:solidFill>
              <a:latin typeface="华文楷体" panose="02010600040101010101" charset="-122"/>
              <a:ea typeface="华文楷体" panose="02010600040101010101" charset="-122"/>
              <a:cs typeface="华文楷体" panose="02010600040101010101" charset="-122"/>
            </a:endParaRPr>
          </a:p>
        </p:txBody>
      </p:sp>
      <p:graphicFrame>
        <p:nvGraphicFramePr>
          <p:cNvPr id="23" name="图表 22"/>
          <p:cNvGraphicFramePr/>
          <p:nvPr/>
        </p:nvGraphicFramePr>
        <p:xfrm>
          <a:off x="6769417" y="1050290"/>
          <a:ext cx="4572000" cy="2743200"/>
        </p:xfrm>
        <a:graphic>
          <a:graphicData uri="http://schemas.openxmlformats.org/drawingml/2006/chart">
            <c:chart xmlns:c="http://schemas.openxmlformats.org/drawingml/2006/chart" xmlns:r="http://schemas.openxmlformats.org/officeDocument/2006/relationships" r:id="rId1"/>
          </a:graphicData>
        </a:graphic>
      </p:graphicFrame>
      <p:sp>
        <p:nvSpPr>
          <p:cNvPr id="24" name="文本框 23"/>
          <p:cNvSpPr txBox="true"/>
          <p:nvPr/>
        </p:nvSpPr>
        <p:spPr>
          <a:xfrm>
            <a:off x="7033260" y="1283335"/>
            <a:ext cx="459740" cy="2277110"/>
          </a:xfrm>
          <a:prstGeom prst="rect">
            <a:avLst/>
          </a:prstGeom>
          <a:noFill/>
        </p:spPr>
        <p:txBody>
          <a:bodyPr vert="eaVert" wrap="square" rtlCol="0">
            <a:spAutoFit/>
          </a:bodyPr>
          <a:lstStyle/>
          <a:p>
            <a:pPr algn="ctr"/>
            <a:r>
              <a:rPr lang="zh-CN" altLang="en-US">
                <a:latin typeface="华文楷体" panose="02010600040101010101" charset="-122"/>
                <a:ea typeface="华文楷体" panose="02010600040101010101" charset="-122"/>
              </a:rPr>
              <a:t>现状供水结构图</a:t>
            </a:r>
            <a:endParaRPr lang="zh-CN" altLang="en-US">
              <a:latin typeface="华文楷体" panose="02010600040101010101" charset="-122"/>
              <a:ea typeface="华文楷体" panose="02010600040101010101" charset="-122"/>
            </a:endParaRPr>
          </a:p>
        </p:txBody>
      </p:sp>
      <p:graphicFrame>
        <p:nvGraphicFramePr>
          <p:cNvPr id="26" name="图表 25"/>
          <p:cNvGraphicFramePr/>
          <p:nvPr/>
        </p:nvGraphicFramePr>
        <p:xfrm>
          <a:off x="6846887" y="395541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7" name="文本框 26"/>
          <p:cNvSpPr txBox="true"/>
          <p:nvPr/>
        </p:nvSpPr>
        <p:spPr>
          <a:xfrm>
            <a:off x="7033260" y="4112895"/>
            <a:ext cx="459740" cy="2277110"/>
          </a:xfrm>
          <a:prstGeom prst="rect">
            <a:avLst/>
          </a:prstGeom>
          <a:noFill/>
        </p:spPr>
        <p:txBody>
          <a:bodyPr vert="eaVert" wrap="square" rtlCol="0">
            <a:spAutoFit/>
          </a:bodyPr>
          <a:lstStyle/>
          <a:p>
            <a:pPr algn="ctr"/>
            <a:r>
              <a:rPr lang="zh-CN" altLang="en-US">
                <a:latin typeface="华文楷体" panose="02010600040101010101" charset="-122"/>
                <a:ea typeface="华文楷体" panose="02010600040101010101" charset="-122"/>
              </a:rPr>
              <a:t>现状用水结构图</a:t>
            </a:r>
            <a:endParaRPr lang="zh-CN" altLang="en-US">
              <a:latin typeface="华文楷体" panose="02010600040101010101" charset="-122"/>
              <a:ea typeface="华文楷体" panose="02010600040101010101" charset="-122"/>
            </a:endParaRPr>
          </a:p>
        </p:txBody>
      </p:sp>
      <p:sp>
        <p:nvSpPr>
          <p:cNvPr id="9" name="TextBox 8"/>
          <p:cNvSpPr txBox="true"/>
          <p:nvPr/>
        </p:nvSpPr>
        <p:spPr>
          <a:xfrm>
            <a:off x="389672" y="109439"/>
            <a:ext cx="3563620" cy="645160"/>
          </a:xfrm>
          <a:prstGeom prst="rect">
            <a:avLst/>
          </a:prstGeom>
          <a:noFill/>
        </p:spPr>
        <p:txBody>
          <a:bodyPr wrap="square" rtlCol="0">
            <a:spAutoFit/>
          </a:bodyPr>
          <a:lstStyle/>
          <a:p>
            <a:pPr algn="ctr"/>
            <a:r>
              <a:rPr lang="zh-CN" altLang="en-US" sz="3600" b="1" dirty="0" smtClean="0">
                <a:solidFill>
                  <a:srgbClr val="44ACB0"/>
                </a:solidFill>
                <a:latin typeface="宋体" pitchFamily="2" charset="-122"/>
                <a:ea typeface="宋体" pitchFamily="2" charset="-122"/>
              </a:rPr>
              <a:t>现 状 与 形 势</a:t>
            </a:r>
            <a:endParaRPr lang="zh-CN" altLang="en-US" sz="3600" b="1" dirty="0" smtClean="0">
              <a:solidFill>
                <a:srgbClr val="44ACB0"/>
              </a:solidFill>
              <a:latin typeface="宋体" pitchFamily="2" charset="-122"/>
              <a:ea typeface="宋体" pitchFamily="2" charset="-122"/>
            </a:endParaRP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2" presetClass="entr" presetSubtype="1"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p:tgtEl>
                                          <p:spTgt spid="9"/>
                                        </p:tgtEl>
                                        <p:attrNameLst>
                                          <p:attrName>ppt_y</p:attrName>
                                        </p:attrNameLst>
                                      </p:cBhvr>
                                      <p:tavLst>
                                        <p:tav tm="0">
                                          <p:val>
                                            <p:strVal val="#ppt_y-#ppt_h*1.125000"/>
                                          </p:val>
                                        </p:tav>
                                        <p:tav tm="100000">
                                          <p:val>
                                            <p:strVal val="#ppt_y"/>
                                          </p:val>
                                        </p:tav>
                                      </p:tavLst>
                                    </p:anim>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7" name="TextBox 6"/>
          <p:cNvSpPr txBox="true"/>
          <p:nvPr/>
        </p:nvSpPr>
        <p:spPr>
          <a:xfrm>
            <a:off x="354760" y="158031"/>
            <a:ext cx="5669280" cy="645160"/>
          </a:xfrm>
          <a:prstGeom prst="rect">
            <a:avLst/>
          </a:prstGeom>
          <a:noFill/>
        </p:spPr>
        <p:txBody>
          <a:bodyPr wrap="none" rtlCol="0">
            <a:spAutoFit/>
          </a:bodyPr>
          <a:lstStyle/>
          <a:p>
            <a:r>
              <a:rPr lang="zh-CN" altLang="zh-CN" sz="3600" dirty="0">
                <a:solidFill>
                  <a:schemeClr val="tx2">
                    <a:lumMod val="75000"/>
                  </a:schemeClr>
                </a:solidFill>
                <a:latin typeface="华文楷体" panose="02010600040101010101" charset="-122"/>
                <a:ea typeface="华文楷体" panose="02010600040101010101" charset="-122"/>
              </a:rPr>
              <a:t>“十三五”水资源管理成效</a:t>
            </a:r>
            <a:endParaRPr lang="zh-CN" altLang="zh-CN" sz="3600" dirty="0">
              <a:solidFill>
                <a:schemeClr val="tx2">
                  <a:lumMod val="75000"/>
                </a:schemeClr>
              </a:solidFill>
              <a:latin typeface="华文楷体" panose="02010600040101010101" charset="-122"/>
              <a:ea typeface="华文楷体" panose="02010600040101010101" charset="-122"/>
            </a:endParaRPr>
          </a:p>
        </p:txBody>
      </p:sp>
      <p:cxnSp>
        <p:nvCxnSpPr>
          <p:cNvPr id="43" name="直接连接符 42"/>
          <p:cNvCxnSpPr/>
          <p:nvPr/>
        </p:nvCxnSpPr>
        <p:spPr>
          <a:xfrm>
            <a:off x="614680" y="838835"/>
            <a:ext cx="11823065" cy="10160"/>
          </a:xfrm>
          <a:prstGeom prst="line">
            <a:avLst/>
          </a:prstGeom>
          <a:ln w="28575" cmpd="sng">
            <a:solidFill>
              <a:srgbClr val="64BBBC"/>
            </a:solidFill>
            <a:prstDash val="solid"/>
          </a:ln>
        </p:spPr>
        <p:style>
          <a:lnRef idx="1">
            <a:schemeClr val="accent1"/>
          </a:lnRef>
          <a:fillRef idx="0">
            <a:schemeClr val="accent1"/>
          </a:fillRef>
          <a:effectRef idx="0">
            <a:schemeClr val="accent1"/>
          </a:effectRef>
          <a:fontRef idx="minor">
            <a:schemeClr val="tx1"/>
          </a:fontRef>
        </p:style>
      </p:cxnSp>
      <p:sp>
        <p:nvSpPr>
          <p:cNvPr id="100" name="文本框 99"/>
          <p:cNvSpPr txBox="true"/>
          <p:nvPr/>
        </p:nvSpPr>
        <p:spPr>
          <a:xfrm>
            <a:off x="737235" y="908720"/>
            <a:ext cx="10714990" cy="1455078"/>
          </a:xfrm>
          <a:prstGeom prst="rect">
            <a:avLst/>
          </a:prstGeom>
          <a:noFill/>
          <a:ln w="9525">
            <a:noFill/>
          </a:ln>
        </p:spPr>
        <p:txBody>
          <a:bodyPr wrap="square">
            <a:spAutoFit/>
          </a:bodyPr>
          <a:lstStyle/>
          <a:p>
            <a:pPr indent="409575" fontAlgn="auto">
              <a:lnSpc>
                <a:spcPct val="125000"/>
              </a:lnSpc>
            </a:pPr>
            <a:r>
              <a:rPr lang="zh-CN" b="1" dirty="0">
                <a:solidFill>
                  <a:srgbClr val="0070C0"/>
                </a:solidFill>
                <a:latin typeface="华文楷体" panose="02010600040101010101" charset="-122"/>
                <a:ea typeface="华文楷体" panose="02010600040101010101" charset="-122"/>
                <a:cs typeface="华文楷体" panose="02010600040101010101" charset="-122"/>
              </a:rPr>
              <a:t>“十三五”时期，自治区各地区各部门认真贯彻落实习近平总书记“节水优先、空间均衡、系统治理、两手发力”新时期治水思路，按照“合理分水、管住用水、系统治水”要求，全面实施最严格水资源管理制度，强化水资源刚性约束，深入落实国家节水行动计划，水资源利用效率和效益不断提升，地下水超采治理取得积极进展，重点河湖水生态治理初见成效。</a:t>
            </a:r>
            <a:endParaRPr lang="zh-CN" altLang="en-US" b="1" dirty="0">
              <a:solidFill>
                <a:srgbClr val="0070C0"/>
              </a:solidFill>
              <a:latin typeface="华文楷体" panose="02010600040101010101" charset="-122"/>
              <a:ea typeface="华文楷体" panose="02010600040101010101" charset="-122"/>
              <a:cs typeface="华文楷体" panose="02010600040101010101" charset="-122"/>
            </a:endParaRPr>
          </a:p>
        </p:txBody>
      </p:sp>
      <p:grpSp>
        <p:nvGrpSpPr>
          <p:cNvPr id="23" name="组合 22"/>
          <p:cNvGrpSpPr/>
          <p:nvPr/>
        </p:nvGrpSpPr>
        <p:grpSpPr>
          <a:xfrm>
            <a:off x="1048476" y="2395013"/>
            <a:ext cx="4885055" cy="740229"/>
            <a:chOff x="6241143" y="2046514"/>
            <a:chExt cx="4885055" cy="740229"/>
          </a:xfrm>
        </p:grpSpPr>
        <p:sp>
          <p:nvSpPr>
            <p:cNvPr id="24" name="椭圆 23"/>
            <p:cNvSpPr/>
            <p:nvPr/>
          </p:nvSpPr>
          <p:spPr>
            <a:xfrm>
              <a:off x="6241143" y="2046514"/>
              <a:ext cx="740229" cy="740229"/>
            </a:xfrm>
            <a:prstGeom prst="ellipse">
              <a:avLst/>
            </a:prstGeom>
            <a:solidFill>
              <a:srgbClr val="22A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en-US" altLang="zh-CN" spc="300" dirty="0">
                  <a:latin typeface="Arial" panose="02080604020202020204" pitchFamily="34" charset="0"/>
                  <a:ea typeface="微软雅黑" panose="020B0503020204020204" pitchFamily="34" charset="-122"/>
                  <a:sym typeface="Arial" panose="02080604020202020204" pitchFamily="34" charset="0"/>
                </a:rPr>
                <a:t>1</a:t>
              </a:r>
              <a:endParaRPr lang="zh-CN" altLang="en-US" spc="300" dirty="0">
                <a:latin typeface="Arial" panose="02080604020202020204" pitchFamily="34" charset="0"/>
                <a:ea typeface="微软雅黑" panose="020B0503020204020204" pitchFamily="34" charset="-122"/>
                <a:sym typeface="Arial" panose="02080604020202020204" pitchFamily="34" charset="0"/>
              </a:endParaRPr>
            </a:p>
          </p:txBody>
        </p:sp>
        <p:sp>
          <p:nvSpPr>
            <p:cNvPr id="26" name="文本框 6"/>
            <p:cNvSpPr txBox="true"/>
            <p:nvPr/>
          </p:nvSpPr>
          <p:spPr>
            <a:xfrm>
              <a:off x="7068548" y="2185579"/>
              <a:ext cx="4057650" cy="398780"/>
            </a:xfrm>
            <a:prstGeom prst="rect">
              <a:avLst/>
            </a:prstGeom>
            <a:noFill/>
          </p:spPr>
          <p:txBody>
            <a:bodyPr wrap="square" rtlCol="0">
              <a:spAutoFit/>
            </a:bodyPr>
            <a:lstStyle/>
            <a:p>
              <a:r>
                <a:rPr lang="zh-CN" altLang="en-US" sz="2000" b="1" dirty="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sym typeface="Arial" panose="02080604020202020204" pitchFamily="34" charset="0"/>
                </a:rPr>
                <a:t>水资源管理制度体系进一步完善</a:t>
              </a:r>
              <a:endParaRPr lang="zh-CN" altLang="en-US" sz="2000" b="1" dirty="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sym typeface="Arial" panose="02080604020202020204" pitchFamily="34" charset="0"/>
              </a:endParaRPr>
            </a:p>
          </p:txBody>
        </p:sp>
      </p:grpSp>
      <p:grpSp>
        <p:nvGrpSpPr>
          <p:cNvPr id="27" name="组合 26"/>
          <p:cNvGrpSpPr/>
          <p:nvPr/>
        </p:nvGrpSpPr>
        <p:grpSpPr>
          <a:xfrm>
            <a:off x="1049178" y="3351338"/>
            <a:ext cx="4281714" cy="740229"/>
            <a:chOff x="6241143" y="2046514"/>
            <a:chExt cx="4281714" cy="740229"/>
          </a:xfrm>
        </p:grpSpPr>
        <p:sp>
          <p:nvSpPr>
            <p:cNvPr id="28" name="椭圆 27"/>
            <p:cNvSpPr/>
            <p:nvPr/>
          </p:nvSpPr>
          <p:spPr>
            <a:xfrm>
              <a:off x="6241143" y="2046514"/>
              <a:ext cx="740229" cy="740229"/>
            </a:xfrm>
            <a:prstGeom prst="ellipse">
              <a:avLst/>
            </a:prstGeom>
            <a:solidFill>
              <a:srgbClr val="22A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en-US" altLang="zh-CN" spc="300" dirty="0">
                  <a:latin typeface="Arial" panose="02080604020202020204" pitchFamily="34" charset="0"/>
                  <a:ea typeface="微软雅黑" panose="020B0503020204020204" pitchFamily="34" charset="-122"/>
                  <a:sym typeface="Arial" panose="02080604020202020204" pitchFamily="34" charset="0"/>
                </a:rPr>
                <a:t>3</a:t>
              </a:r>
              <a:endParaRPr lang="en-US" spc="300" dirty="0">
                <a:latin typeface="Arial" panose="02080604020202020204" pitchFamily="34" charset="0"/>
                <a:ea typeface="微软雅黑" panose="020B0503020204020204" pitchFamily="34" charset="-122"/>
                <a:sym typeface="Arial" panose="02080604020202020204" pitchFamily="34" charset="0"/>
              </a:endParaRPr>
            </a:p>
          </p:txBody>
        </p:sp>
        <p:sp>
          <p:nvSpPr>
            <p:cNvPr id="29" name="文本框 6"/>
            <p:cNvSpPr txBox="true"/>
            <p:nvPr/>
          </p:nvSpPr>
          <p:spPr>
            <a:xfrm>
              <a:off x="7068458" y="2186431"/>
              <a:ext cx="3454399" cy="398780"/>
            </a:xfrm>
            <a:prstGeom prst="rect">
              <a:avLst/>
            </a:prstGeom>
            <a:noFill/>
          </p:spPr>
          <p:txBody>
            <a:bodyPr wrap="square" rtlCol="0">
              <a:spAutoFit/>
            </a:bodyPr>
            <a:lstStyle/>
            <a:p>
              <a:pPr algn="l">
                <a:buClrTx/>
                <a:buSzTx/>
                <a:buFontTx/>
              </a:pPr>
              <a:r>
                <a:rPr lang="zh-CN" altLang="en-US" sz="2000" b="1" dirty="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sym typeface="Arial" panose="02080604020202020204" pitchFamily="34" charset="0"/>
                </a:rPr>
                <a:t>水资源利用效率不断提高</a:t>
              </a:r>
              <a:endParaRPr lang="zh-CN" altLang="en-US" sz="2000" b="1" dirty="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sym typeface="Arial" panose="02080604020202020204" pitchFamily="34" charset="0"/>
              </a:endParaRPr>
            </a:p>
          </p:txBody>
        </p:sp>
      </p:grpSp>
      <p:grpSp>
        <p:nvGrpSpPr>
          <p:cNvPr id="30" name="组合 29"/>
          <p:cNvGrpSpPr/>
          <p:nvPr/>
        </p:nvGrpSpPr>
        <p:grpSpPr>
          <a:xfrm>
            <a:off x="6658066" y="2477445"/>
            <a:ext cx="4587240" cy="740229"/>
            <a:chOff x="6240508" y="2047149"/>
            <a:chExt cx="4587240" cy="740229"/>
          </a:xfrm>
        </p:grpSpPr>
        <p:sp>
          <p:nvSpPr>
            <p:cNvPr id="35" name="椭圆 34"/>
            <p:cNvSpPr/>
            <p:nvPr/>
          </p:nvSpPr>
          <p:spPr>
            <a:xfrm>
              <a:off x="6240508" y="2047149"/>
              <a:ext cx="740229" cy="740229"/>
            </a:xfrm>
            <a:prstGeom prst="ellipse">
              <a:avLst/>
            </a:prstGeom>
            <a:solidFill>
              <a:srgbClr val="22A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en-US" altLang="zh-CN" spc="300" dirty="0">
                  <a:latin typeface="Arial" panose="02080604020202020204" pitchFamily="34" charset="0"/>
                  <a:ea typeface="微软雅黑" panose="020B0503020204020204" pitchFamily="34" charset="-122"/>
                  <a:sym typeface="Arial" panose="02080604020202020204" pitchFamily="34" charset="0"/>
                </a:rPr>
                <a:t>2</a:t>
              </a:r>
              <a:endParaRPr lang="zh-CN" altLang="en-US" spc="300" dirty="0">
                <a:latin typeface="Arial" panose="02080604020202020204" pitchFamily="34" charset="0"/>
                <a:ea typeface="微软雅黑" panose="020B0503020204020204" pitchFamily="34" charset="-122"/>
                <a:sym typeface="Arial" panose="02080604020202020204" pitchFamily="34" charset="0"/>
              </a:endParaRPr>
            </a:p>
          </p:txBody>
        </p:sp>
        <p:sp>
          <p:nvSpPr>
            <p:cNvPr id="36" name="文本框 10"/>
            <p:cNvSpPr txBox="true"/>
            <p:nvPr/>
          </p:nvSpPr>
          <p:spPr>
            <a:xfrm>
              <a:off x="7083063" y="2185796"/>
              <a:ext cx="3744685" cy="398780"/>
            </a:xfrm>
            <a:prstGeom prst="rect">
              <a:avLst/>
            </a:prstGeom>
            <a:noFill/>
          </p:spPr>
          <p:txBody>
            <a:bodyPr wrap="square" rtlCol="0">
              <a:spAutoFit/>
            </a:bodyPr>
            <a:lstStyle/>
            <a:p>
              <a:r>
                <a:rPr lang="zh-CN" altLang="en-US" sz="2000" b="1" dirty="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sym typeface="Arial" panose="02080604020202020204" pitchFamily="34" charset="0"/>
                </a:rPr>
                <a:t>用水总量管控进一步增强</a:t>
              </a:r>
              <a:endParaRPr lang="zh-CN" altLang="en-US" sz="2000" b="1" dirty="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sym typeface="Arial" panose="02080604020202020204" pitchFamily="34" charset="0"/>
              </a:endParaRPr>
            </a:p>
          </p:txBody>
        </p:sp>
      </p:grpSp>
      <p:grpSp>
        <p:nvGrpSpPr>
          <p:cNvPr id="37" name="组合 36"/>
          <p:cNvGrpSpPr/>
          <p:nvPr/>
        </p:nvGrpSpPr>
        <p:grpSpPr>
          <a:xfrm>
            <a:off x="1048452" y="4721458"/>
            <a:ext cx="4732020" cy="740039"/>
            <a:chOff x="6228510" y="5060946"/>
            <a:chExt cx="4483033" cy="740229"/>
          </a:xfrm>
        </p:grpSpPr>
        <p:sp>
          <p:nvSpPr>
            <p:cNvPr id="38" name="椭圆 37"/>
            <p:cNvSpPr/>
            <p:nvPr/>
          </p:nvSpPr>
          <p:spPr>
            <a:xfrm>
              <a:off x="6228510" y="5060946"/>
              <a:ext cx="740229" cy="740229"/>
            </a:xfrm>
            <a:prstGeom prst="ellipse">
              <a:avLst/>
            </a:prstGeom>
            <a:solidFill>
              <a:srgbClr val="22A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en-US" altLang="zh-CN" spc="300" dirty="0">
                  <a:latin typeface="Arial" panose="02080604020202020204" pitchFamily="34" charset="0"/>
                  <a:ea typeface="微软雅黑" panose="020B0503020204020204" pitchFamily="34" charset="-122"/>
                  <a:sym typeface="Arial" panose="02080604020202020204" pitchFamily="34" charset="0"/>
                </a:rPr>
                <a:t>5</a:t>
              </a:r>
              <a:endParaRPr lang="en-US" spc="300" dirty="0">
                <a:latin typeface="Arial" panose="02080604020202020204" pitchFamily="34" charset="0"/>
                <a:ea typeface="微软雅黑" panose="020B0503020204020204" pitchFamily="34" charset="-122"/>
                <a:sym typeface="Arial" panose="02080604020202020204" pitchFamily="34" charset="0"/>
              </a:endParaRPr>
            </a:p>
          </p:txBody>
        </p:sp>
        <p:sp>
          <p:nvSpPr>
            <p:cNvPr id="39" name="文本框 13"/>
            <p:cNvSpPr txBox="true"/>
            <p:nvPr/>
          </p:nvSpPr>
          <p:spPr>
            <a:xfrm>
              <a:off x="7068458" y="5219283"/>
              <a:ext cx="3643085" cy="398882"/>
            </a:xfrm>
            <a:prstGeom prst="rect">
              <a:avLst/>
            </a:prstGeom>
            <a:noFill/>
          </p:spPr>
          <p:txBody>
            <a:bodyPr wrap="square" rtlCol="0">
              <a:spAutoFit/>
            </a:bodyPr>
            <a:lstStyle/>
            <a:p>
              <a:pPr algn="l">
                <a:buClrTx/>
                <a:buSzTx/>
                <a:buFontTx/>
              </a:pPr>
              <a:r>
                <a:rPr lang="zh-CN" altLang="en-US" sz="2000" b="1" dirty="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sym typeface="Arial" panose="02080604020202020204" pitchFamily="34" charset="0"/>
                </a:rPr>
                <a:t>水生态保护与修复成效初步显现</a:t>
              </a:r>
              <a:endParaRPr lang="zh-CN" altLang="en-US" sz="2000" b="1" dirty="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sym typeface="Arial" panose="02080604020202020204" pitchFamily="34" charset="0"/>
              </a:endParaRPr>
            </a:p>
          </p:txBody>
        </p:sp>
      </p:grpSp>
      <p:grpSp>
        <p:nvGrpSpPr>
          <p:cNvPr id="40" name="组合 39"/>
          <p:cNvGrpSpPr/>
          <p:nvPr/>
        </p:nvGrpSpPr>
        <p:grpSpPr>
          <a:xfrm>
            <a:off x="6628832" y="4279522"/>
            <a:ext cx="4822825" cy="740039"/>
            <a:chOff x="6241143" y="5080001"/>
            <a:chExt cx="4470400" cy="740229"/>
          </a:xfrm>
        </p:grpSpPr>
        <p:sp>
          <p:nvSpPr>
            <p:cNvPr id="41" name="椭圆 40"/>
            <p:cNvSpPr/>
            <p:nvPr/>
          </p:nvSpPr>
          <p:spPr>
            <a:xfrm>
              <a:off x="6241143" y="5080001"/>
              <a:ext cx="740229" cy="740229"/>
            </a:xfrm>
            <a:prstGeom prst="ellipse">
              <a:avLst/>
            </a:prstGeom>
            <a:solidFill>
              <a:srgbClr val="22A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en-US" altLang="zh-CN" spc="300" dirty="0">
                  <a:latin typeface="Arial" panose="02080604020202020204" pitchFamily="34" charset="0"/>
                  <a:ea typeface="微软雅黑" panose="020B0503020204020204" pitchFamily="34" charset="-122"/>
                  <a:sym typeface="Arial" panose="02080604020202020204" pitchFamily="34" charset="0"/>
                </a:rPr>
                <a:t>4</a:t>
              </a:r>
              <a:endParaRPr lang="en-US" spc="300" dirty="0">
                <a:latin typeface="Arial" panose="02080604020202020204" pitchFamily="34" charset="0"/>
                <a:ea typeface="微软雅黑" panose="020B0503020204020204" pitchFamily="34" charset="-122"/>
                <a:sym typeface="Arial" panose="02080604020202020204" pitchFamily="34" charset="0"/>
              </a:endParaRPr>
            </a:p>
          </p:txBody>
        </p:sp>
        <p:sp>
          <p:nvSpPr>
            <p:cNvPr id="42" name="文本框 13"/>
            <p:cNvSpPr txBox="true"/>
            <p:nvPr/>
          </p:nvSpPr>
          <p:spPr>
            <a:xfrm>
              <a:off x="7068458" y="5219283"/>
              <a:ext cx="3643085" cy="398882"/>
            </a:xfrm>
            <a:prstGeom prst="rect">
              <a:avLst/>
            </a:prstGeom>
            <a:noFill/>
          </p:spPr>
          <p:txBody>
            <a:bodyPr wrap="square" rtlCol="0">
              <a:spAutoFit/>
            </a:bodyPr>
            <a:lstStyle/>
            <a:p>
              <a:pPr algn="l">
                <a:buClrTx/>
                <a:buSzTx/>
                <a:buFontTx/>
              </a:pPr>
              <a:r>
                <a:rPr lang="zh-CN" altLang="en-US" sz="2000" b="1" dirty="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sym typeface="Arial" panose="02080604020202020204" pitchFamily="34" charset="0"/>
                </a:rPr>
                <a:t>地下水超采治理取得阶段性成效</a:t>
              </a:r>
              <a:endParaRPr lang="zh-CN" altLang="en-US" sz="2000" b="1" dirty="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sym typeface="Arial" panose="02080604020202020204" pitchFamily="34" charset="0"/>
              </a:endParaRPr>
            </a:p>
          </p:txBody>
        </p:sp>
      </p:grpSp>
      <p:grpSp>
        <p:nvGrpSpPr>
          <p:cNvPr id="44" name="组合 43"/>
          <p:cNvGrpSpPr/>
          <p:nvPr/>
        </p:nvGrpSpPr>
        <p:grpSpPr>
          <a:xfrm>
            <a:off x="6687343" y="5830240"/>
            <a:ext cx="4339590" cy="740229"/>
            <a:chOff x="6241778" y="5093336"/>
            <a:chExt cx="4339590" cy="740229"/>
          </a:xfrm>
        </p:grpSpPr>
        <p:sp>
          <p:nvSpPr>
            <p:cNvPr id="47" name="椭圆 46"/>
            <p:cNvSpPr/>
            <p:nvPr/>
          </p:nvSpPr>
          <p:spPr>
            <a:xfrm>
              <a:off x="6241778" y="5093336"/>
              <a:ext cx="740229" cy="740229"/>
            </a:xfrm>
            <a:prstGeom prst="ellipse">
              <a:avLst/>
            </a:prstGeom>
            <a:solidFill>
              <a:srgbClr val="22A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en-US" altLang="zh-CN" spc="300" dirty="0">
                  <a:latin typeface="Arial" panose="02080604020202020204" pitchFamily="34" charset="0"/>
                  <a:ea typeface="微软雅黑" panose="020B0503020204020204" pitchFamily="34" charset="-122"/>
                  <a:sym typeface="Arial" panose="02080604020202020204" pitchFamily="34" charset="0"/>
                </a:rPr>
                <a:t>6</a:t>
              </a:r>
              <a:endParaRPr lang="zh-CN" altLang="en-US" spc="300" dirty="0">
                <a:latin typeface="Arial" panose="02080604020202020204" pitchFamily="34" charset="0"/>
                <a:ea typeface="微软雅黑" panose="020B0503020204020204" pitchFamily="34" charset="-122"/>
                <a:sym typeface="Arial" panose="02080604020202020204" pitchFamily="34" charset="0"/>
              </a:endParaRPr>
            </a:p>
          </p:txBody>
        </p:sp>
        <p:sp>
          <p:nvSpPr>
            <p:cNvPr id="48" name="文本框 13"/>
            <p:cNvSpPr txBox="true"/>
            <p:nvPr/>
          </p:nvSpPr>
          <p:spPr>
            <a:xfrm>
              <a:off x="6938283" y="5199598"/>
              <a:ext cx="3643085" cy="398780"/>
            </a:xfrm>
            <a:prstGeom prst="rect">
              <a:avLst/>
            </a:prstGeom>
            <a:noFill/>
          </p:spPr>
          <p:txBody>
            <a:bodyPr wrap="square" rtlCol="0">
              <a:spAutoFit/>
            </a:bodyPr>
            <a:lstStyle/>
            <a:p>
              <a:pPr algn="l">
                <a:buClrTx/>
                <a:buSzTx/>
                <a:buFontTx/>
              </a:pPr>
              <a:r>
                <a:rPr lang="zh-CN" altLang="en-US" sz="2000" b="1" dirty="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sym typeface="Arial" panose="02080604020202020204" pitchFamily="34" charset="0"/>
                </a:rPr>
                <a:t>水资源管理能力有所提升</a:t>
              </a:r>
              <a:endParaRPr lang="zh-CN" altLang="en-US" sz="2000" b="1" dirty="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sym typeface="Arial" panose="02080604020202020204" pitchFamily="34" charset="0"/>
              </a:endParaRPr>
            </a:p>
          </p:txBody>
        </p:sp>
      </p:grpSp>
      <p:sp>
        <p:nvSpPr>
          <p:cNvPr id="2" name="矩形 1"/>
          <p:cNvSpPr/>
          <p:nvPr/>
        </p:nvSpPr>
        <p:spPr>
          <a:xfrm>
            <a:off x="7387501" y="3015244"/>
            <a:ext cx="4198094" cy="1077218"/>
          </a:xfrm>
          <a:prstGeom prst="rect">
            <a:avLst/>
          </a:prstGeom>
        </p:spPr>
        <p:txBody>
          <a:bodyPr wrap="square">
            <a:spAutoFit/>
          </a:bodyPr>
          <a:lstStyle/>
          <a:p>
            <a:r>
              <a:rPr lang="zh-CN" altLang="zh-CN" sz="1600" dirty="0"/>
              <a:t>建立起覆盖三级的最严格水资源管理制度考核指标</a:t>
            </a:r>
            <a:r>
              <a:rPr lang="zh-CN" altLang="zh-CN" sz="1600" dirty="0" smtClean="0"/>
              <a:t>体系</a:t>
            </a:r>
            <a:r>
              <a:rPr lang="zh-CN" altLang="en-US" sz="1600" dirty="0" smtClean="0"/>
              <a:t>，</a:t>
            </a:r>
            <a:r>
              <a:rPr lang="zh-CN" altLang="zh-CN" sz="1600" dirty="0" smtClean="0"/>
              <a:t>完成</a:t>
            </a:r>
            <a:r>
              <a:rPr lang="en-US" altLang="zh-CN" sz="1600" dirty="0"/>
              <a:t>9</a:t>
            </a:r>
            <a:r>
              <a:rPr lang="zh-CN" altLang="zh-CN" sz="1600" dirty="0"/>
              <a:t>条跨盟市河流水量</a:t>
            </a:r>
            <a:r>
              <a:rPr lang="zh-CN" altLang="zh-CN" sz="1600" dirty="0" smtClean="0"/>
              <a:t>分配</a:t>
            </a:r>
            <a:r>
              <a:rPr lang="zh-CN" altLang="en-US" sz="1600" dirty="0" smtClean="0"/>
              <a:t>，</a:t>
            </a:r>
            <a:r>
              <a:rPr lang="zh-CN" altLang="zh-CN" sz="1600" dirty="0" smtClean="0"/>
              <a:t>推行</a:t>
            </a:r>
            <a:r>
              <a:rPr lang="zh-CN" altLang="zh-CN" sz="1600" dirty="0"/>
              <a:t>工业园区规划水资源论证制度</a:t>
            </a:r>
            <a:r>
              <a:rPr lang="zh-CN" altLang="zh-CN" sz="1600" dirty="0" smtClean="0"/>
              <a:t>，全面</a:t>
            </a:r>
            <a:r>
              <a:rPr lang="zh-CN" altLang="zh-CN" sz="1600" dirty="0"/>
              <a:t>实施取水许可电子证照制度。</a:t>
            </a:r>
            <a:endParaRPr lang="zh-CN" altLang="en-US" sz="1600" dirty="0"/>
          </a:p>
        </p:txBody>
      </p:sp>
      <p:sp>
        <p:nvSpPr>
          <p:cNvPr id="3" name="矩形 2"/>
          <p:cNvSpPr/>
          <p:nvPr/>
        </p:nvSpPr>
        <p:spPr>
          <a:xfrm>
            <a:off x="1770239" y="3890154"/>
            <a:ext cx="4553055" cy="830997"/>
          </a:xfrm>
          <a:prstGeom prst="rect">
            <a:avLst/>
          </a:prstGeom>
        </p:spPr>
        <p:txBody>
          <a:bodyPr wrap="square">
            <a:spAutoFit/>
          </a:bodyPr>
          <a:lstStyle/>
          <a:p>
            <a:r>
              <a:rPr lang="zh-CN" altLang="en-US" sz="1600" dirty="0" smtClean="0"/>
              <a:t>十三五时期</a:t>
            </a:r>
            <a:r>
              <a:rPr lang="zh-CN" altLang="zh-CN" sz="1600" dirty="0" smtClean="0"/>
              <a:t>全区</a:t>
            </a:r>
            <a:r>
              <a:rPr lang="zh-CN" altLang="zh-CN" sz="1600" dirty="0"/>
              <a:t>万</a:t>
            </a:r>
            <a:r>
              <a:rPr lang="zh-CN" altLang="zh-CN" sz="1600" dirty="0" smtClean="0"/>
              <a:t>元</a:t>
            </a:r>
            <a:r>
              <a:rPr lang="en-US" altLang="zh-CN" sz="1600" dirty="0" smtClean="0"/>
              <a:t>GDP</a:t>
            </a:r>
            <a:r>
              <a:rPr lang="zh-CN" altLang="zh-CN" sz="1600" dirty="0" smtClean="0"/>
              <a:t>用水量下降</a:t>
            </a:r>
            <a:r>
              <a:rPr lang="en-US" altLang="zh-CN" sz="1600" dirty="0"/>
              <a:t>25.36%</a:t>
            </a:r>
            <a:r>
              <a:rPr lang="zh-CN" altLang="zh-CN" sz="1600" dirty="0"/>
              <a:t>，万元工业增加值</a:t>
            </a:r>
            <a:r>
              <a:rPr lang="zh-CN" altLang="zh-CN" sz="1600" dirty="0" smtClean="0"/>
              <a:t>用水量下降</a:t>
            </a:r>
            <a:r>
              <a:rPr lang="en-US" altLang="zh-CN" sz="1600" dirty="0"/>
              <a:t>34.83%</a:t>
            </a:r>
            <a:r>
              <a:rPr lang="zh-CN" altLang="zh-CN" sz="1600" dirty="0"/>
              <a:t>，农田灌溉水有效</a:t>
            </a:r>
            <a:r>
              <a:rPr lang="zh-CN" altLang="zh-CN" sz="1600" dirty="0" smtClean="0"/>
              <a:t>利用系数</a:t>
            </a:r>
            <a:r>
              <a:rPr lang="zh-CN" altLang="en-US" sz="1600" dirty="0" smtClean="0"/>
              <a:t>达到</a:t>
            </a:r>
            <a:r>
              <a:rPr lang="en-US" altLang="zh-CN" sz="1600" dirty="0" smtClean="0"/>
              <a:t>0.564</a:t>
            </a:r>
            <a:r>
              <a:rPr lang="zh-CN" altLang="zh-CN" sz="1600" dirty="0"/>
              <a:t>。</a:t>
            </a:r>
            <a:endParaRPr lang="zh-CN" altLang="en-US" sz="1600" dirty="0"/>
          </a:p>
        </p:txBody>
      </p:sp>
      <p:sp>
        <p:nvSpPr>
          <p:cNvPr id="4" name="矩形 3"/>
          <p:cNvSpPr/>
          <p:nvPr/>
        </p:nvSpPr>
        <p:spPr>
          <a:xfrm>
            <a:off x="7427417" y="4752728"/>
            <a:ext cx="4212406" cy="1077218"/>
          </a:xfrm>
          <a:prstGeom prst="rect">
            <a:avLst/>
          </a:prstGeom>
        </p:spPr>
        <p:txBody>
          <a:bodyPr wrap="square">
            <a:spAutoFit/>
          </a:bodyPr>
          <a:lstStyle/>
          <a:p>
            <a:r>
              <a:rPr lang="zh-CN" altLang="zh-CN" sz="1600" dirty="0" smtClean="0"/>
              <a:t>全区</a:t>
            </a:r>
            <a:r>
              <a:rPr lang="en-US" altLang="zh-CN" sz="1600" dirty="0"/>
              <a:t>33</a:t>
            </a:r>
            <a:r>
              <a:rPr lang="zh-CN" altLang="zh-CN" sz="1600" dirty="0"/>
              <a:t>个超采区中有</a:t>
            </a:r>
            <a:r>
              <a:rPr lang="en-US" altLang="zh-CN" sz="1600" dirty="0"/>
              <a:t>30</a:t>
            </a:r>
            <a:r>
              <a:rPr lang="zh-CN" altLang="zh-CN" sz="1600" dirty="0"/>
              <a:t>个已达到治理目标并销号，</a:t>
            </a:r>
            <a:r>
              <a:rPr lang="en-US" altLang="zh-CN" sz="1600" dirty="0"/>
              <a:t>3</a:t>
            </a:r>
            <a:r>
              <a:rPr lang="zh-CN" altLang="zh-CN" sz="1600" dirty="0"/>
              <a:t>个大型超采区达到</a:t>
            </a:r>
            <a:r>
              <a:rPr lang="en-US" altLang="zh-CN" sz="1600" dirty="0"/>
              <a:t>2020</a:t>
            </a:r>
            <a:r>
              <a:rPr lang="zh-CN" altLang="zh-CN" sz="1600" dirty="0"/>
              <a:t>年阶段性治理目标</a:t>
            </a:r>
            <a:r>
              <a:rPr lang="zh-CN" altLang="zh-CN" sz="1600" dirty="0" smtClean="0"/>
              <a:t>，建立</a:t>
            </a:r>
            <a:r>
              <a:rPr lang="zh-CN" altLang="zh-CN" sz="1600" dirty="0"/>
              <a:t>全区地下水水位变化情况通报制度。</a:t>
            </a:r>
            <a:endParaRPr lang="zh-CN" altLang="zh-CN" sz="1600" dirty="0"/>
          </a:p>
        </p:txBody>
      </p:sp>
      <p:sp>
        <p:nvSpPr>
          <p:cNvPr id="5" name="矩形 4"/>
          <p:cNvSpPr/>
          <p:nvPr/>
        </p:nvSpPr>
        <p:spPr>
          <a:xfrm>
            <a:off x="1788518" y="5247007"/>
            <a:ext cx="4662281" cy="1323439"/>
          </a:xfrm>
          <a:prstGeom prst="rect">
            <a:avLst/>
          </a:prstGeom>
        </p:spPr>
        <p:txBody>
          <a:bodyPr wrap="square">
            <a:spAutoFit/>
          </a:bodyPr>
          <a:lstStyle/>
          <a:p>
            <a:r>
              <a:rPr lang="zh-CN" altLang="zh-CN" sz="1600" dirty="0"/>
              <a:t>实施重点河湖和生态脆弱区生态补水，</a:t>
            </a:r>
            <a:r>
              <a:rPr lang="zh-TW" altLang="zh-CN" sz="1600" dirty="0" smtClean="0"/>
              <a:t>“</a:t>
            </a:r>
            <a:r>
              <a:rPr lang="zh-TW" altLang="zh-CN" sz="1600" dirty="0"/>
              <a:t>一湖两海</a:t>
            </a:r>
            <a:r>
              <a:rPr lang="zh-TW" altLang="zh-CN" sz="1600" dirty="0" smtClean="0"/>
              <a:t>” 水面</a:t>
            </a:r>
            <a:r>
              <a:rPr lang="zh-CN" altLang="en-US" sz="1600" dirty="0" smtClean="0"/>
              <a:t>面积</a:t>
            </a:r>
            <a:r>
              <a:rPr lang="zh-TW" altLang="zh-CN" sz="1600" dirty="0" smtClean="0"/>
              <a:t>维持</a:t>
            </a:r>
            <a:r>
              <a:rPr lang="zh-TW" altLang="zh-CN" sz="1600" dirty="0"/>
              <a:t>在合理区间，</a:t>
            </a:r>
            <a:r>
              <a:rPr lang="zh-CN" altLang="zh-CN" sz="1600" dirty="0"/>
              <a:t>东居延海连续</a:t>
            </a:r>
            <a:r>
              <a:rPr lang="en-US" altLang="zh-CN" sz="1600" dirty="0"/>
              <a:t>16</a:t>
            </a:r>
            <a:r>
              <a:rPr lang="zh-CN" altLang="zh-CN" sz="1600" dirty="0"/>
              <a:t>年</a:t>
            </a:r>
            <a:r>
              <a:rPr lang="zh-CN" altLang="zh-CN" sz="1600" dirty="0" smtClean="0"/>
              <a:t>“碧波荡漾”</a:t>
            </a:r>
            <a:r>
              <a:rPr lang="zh-CN" altLang="en-US" sz="1600" dirty="0" smtClean="0"/>
              <a:t>，</a:t>
            </a:r>
            <a:r>
              <a:rPr lang="zh-CN" altLang="zh-CN" sz="1600" dirty="0" smtClean="0"/>
              <a:t>西辽河</a:t>
            </a:r>
            <a:r>
              <a:rPr lang="en-US" altLang="zh-CN" sz="1600" dirty="0" smtClean="0"/>
              <a:t>2</a:t>
            </a:r>
            <a:r>
              <a:rPr lang="zh-TW" altLang="zh-CN" sz="1600" dirty="0"/>
              <a:t>020年</a:t>
            </a:r>
            <a:r>
              <a:rPr lang="zh-CN" altLang="zh-CN" sz="1600" dirty="0"/>
              <a:t>首次实施水量</a:t>
            </a:r>
            <a:r>
              <a:rPr lang="zh-CN" altLang="zh-CN" sz="1600" dirty="0" smtClean="0"/>
              <a:t>调度</a:t>
            </a:r>
            <a:r>
              <a:rPr lang="zh-CN" altLang="en-US" sz="1600" dirty="0" smtClean="0"/>
              <a:t>并</a:t>
            </a:r>
            <a:r>
              <a:rPr lang="zh-CN" altLang="zh-CN" sz="1600" dirty="0" smtClean="0"/>
              <a:t>向</a:t>
            </a:r>
            <a:r>
              <a:rPr lang="zh-TW" altLang="zh-CN" sz="1600" dirty="0"/>
              <a:t>干流河道下泄生态水量3700万立</a:t>
            </a:r>
            <a:r>
              <a:rPr lang="zh-CN" altLang="zh-CN" sz="1600" dirty="0"/>
              <a:t>方</a:t>
            </a:r>
            <a:r>
              <a:rPr lang="zh-TW" altLang="zh-CN" sz="1600" dirty="0" smtClean="0"/>
              <a:t>米</a:t>
            </a:r>
            <a:r>
              <a:rPr lang="zh-CN" altLang="en-US" sz="1600" dirty="0" smtClean="0"/>
              <a:t>，</a:t>
            </a:r>
            <a:r>
              <a:rPr lang="zh-CN" altLang="zh-CN" sz="1600" dirty="0" smtClean="0"/>
              <a:t>拆除</a:t>
            </a:r>
            <a:r>
              <a:rPr lang="zh-CN" altLang="zh-CN" sz="1600" dirty="0"/>
              <a:t>或封停</a:t>
            </a:r>
            <a:r>
              <a:rPr lang="zh-CN" altLang="zh-CN" sz="1600" dirty="0" smtClean="0"/>
              <a:t>察</a:t>
            </a:r>
            <a:r>
              <a:rPr lang="zh-CN" altLang="zh-CN" sz="1600" dirty="0"/>
              <a:t>汗淖尔</a:t>
            </a:r>
            <a:r>
              <a:rPr lang="zh-CN" altLang="zh-CN" sz="1600" dirty="0" smtClean="0"/>
              <a:t>流域内</a:t>
            </a:r>
            <a:r>
              <a:rPr lang="zh-TW" altLang="zh-CN" sz="1600" dirty="0"/>
              <a:t>喷灌圈</a:t>
            </a:r>
            <a:r>
              <a:rPr lang="zh-CN" altLang="zh-CN" sz="1600" dirty="0"/>
              <a:t>和</a:t>
            </a:r>
            <a:r>
              <a:rPr lang="zh-TW" altLang="zh-CN" sz="1600" dirty="0"/>
              <a:t>湿地周边及超采区内机电</a:t>
            </a:r>
            <a:r>
              <a:rPr lang="zh-TW" altLang="zh-CN" sz="1600" dirty="0" smtClean="0"/>
              <a:t>井</a:t>
            </a:r>
            <a:r>
              <a:rPr lang="zh-CN" altLang="zh-CN" sz="1600" dirty="0" smtClean="0"/>
              <a:t>。</a:t>
            </a:r>
            <a:endParaRPr lang="zh-CN" altLang="zh-CN" sz="1600" dirty="0"/>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true"/>
          <p:nvPr/>
        </p:nvSpPr>
        <p:spPr>
          <a:xfrm>
            <a:off x="354760" y="158031"/>
            <a:ext cx="5262979" cy="646331"/>
          </a:xfrm>
          <a:prstGeom prst="rect">
            <a:avLst/>
          </a:prstGeom>
          <a:noFill/>
        </p:spPr>
        <p:txBody>
          <a:bodyPr wrap="none" rtlCol="0">
            <a:spAutoFit/>
          </a:bodyPr>
          <a:lstStyle/>
          <a:p>
            <a:r>
              <a:rPr lang="zh-CN" altLang="en-US" sz="3600" dirty="0" smtClean="0">
                <a:solidFill>
                  <a:schemeClr val="tx2">
                    <a:lumMod val="75000"/>
                  </a:schemeClr>
                </a:solidFill>
                <a:latin typeface="华文楷体" panose="02010600040101010101" charset="-122"/>
                <a:ea typeface="华文楷体" panose="02010600040101010101" charset="-122"/>
              </a:rPr>
              <a:t>存在的问题和面临的形势</a:t>
            </a:r>
            <a:endParaRPr lang="zh-CN" altLang="zh-CN" sz="3600" dirty="0">
              <a:solidFill>
                <a:schemeClr val="tx2">
                  <a:lumMod val="75000"/>
                </a:schemeClr>
              </a:solidFill>
              <a:latin typeface="华文楷体" panose="02010600040101010101" charset="-122"/>
              <a:ea typeface="华文楷体" panose="02010600040101010101" charset="-122"/>
            </a:endParaRPr>
          </a:p>
        </p:txBody>
      </p:sp>
      <p:cxnSp>
        <p:nvCxnSpPr>
          <p:cNvPr id="43" name="直接连接符 42"/>
          <p:cNvCxnSpPr/>
          <p:nvPr/>
        </p:nvCxnSpPr>
        <p:spPr>
          <a:xfrm>
            <a:off x="614680" y="838835"/>
            <a:ext cx="11823065" cy="10160"/>
          </a:xfrm>
          <a:prstGeom prst="line">
            <a:avLst/>
          </a:prstGeom>
          <a:ln w="28575" cmpd="sng">
            <a:solidFill>
              <a:srgbClr val="64BBBC"/>
            </a:solidFill>
            <a:prstDash val="solid"/>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824297" y="1068697"/>
            <a:ext cx="4885055" cy="740229"/>
            <a:chOff x="6241143" y="2046514"/>
            <a:chExt cx="4885055" cy="740229"/>
          </a:xfrm>
        </p:grpSpPr>
        <p:sp>
          <p:nvSpPr>
            <p:cNvPr id="24" name="椭圆 23"/>
            <p:cNvSpPr/>
            <p:nvPr/>
          </p:nvSpPr>
          <p:spPr>
            <a:xfrm>
              <a:off x="6241143" y="2046514"/>
              <a:ext cx="740229" cy="740229"/>
            </a:xfrm>
            <a:prstGeom prst="ellipse">
              <a:avLst/>
            </a:prstGeom>
            <a:solidFill>
              <a:srgbClr val="22A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en-US" altLang="zh-CN" spc="300" dirty="0">
                  <a:latin typeface="Arial" panose="02080604020202020204" pitchFamily="34" charset="0"/>
                  <a:ea typeface="微软雅黑" panose="020B0503020204020204" pitchFamily="34" charset="-122"/>
                  <a:sym typeface="Arial" panose="02080604020202020204" pitchFamily="34" charset="0"/>
                </a:rPr>
                <a:t>1</a:t>
              </a:r>
              <a:endParaRPr lang="zh-CN" altLang="en-US" spc="300" dirty="0">
                <a:latin typeface="Arial" panose="02080604020202020204" pitchFamily="34" charset="0"/>
                <a:ea typeface="微软雅黑" panose="020B0503020204020204" pitchFamily="34" charset="-122"/>
                <a:sym typeface="Arial" panose="02080604020202020204" pitchFamily="34" charset="0"/>
              </a:endParaRPr>
            </a:p>
          </p:txBody>
        </p:sp>
        <p:sp>
          <p:nvSpPr>
            <p:cNvPr id="26" name="文本框 6"/>
            <p:cNvSpPr txBox="true"/>
            <p:nvPr/>
          </p:nvSpPr>
          <p:spPr>
            <a:xfrm>
              <a:off x="7068548" y="2185579"/>
              <a:ext cx="4057650" cy="398780"/>
            </a:xfrm>
            <a:prstGeom prst="rect">
              <a:avLst/>
            </a:prstGeom>
            <a:noFill/>
          </p:spPr>
          <p:txBody>
            <a:bodyPr wrap="square" rtlCol="0">
              <a:spAutoFit/>
            </a:bodyPr>
            <a:lstStyle/>
            <a:p>
              <a:r>
                <a:rPr lang="zh-CN" altLang="en-US" sz="2000" b="1" dirty="0" smtClean="0">
                  <a:solidFill>
                    <a:srgbClr val="0070C0"/>
                  </a:solidFill>
                  <a:latin typeface="华文楷体" panose="02010600040101010101" charset="-122"/>
                  <a:ea typeface="华文楷体" panose="02010600040101010101" charset="-122"/>
                  <a:sym typeface="Arial" panose="02080604020202020204" pitchFamily="34" charset="0"/>
                </a:rPr>
                <a:t>水资源禀赋条件差，时空分布不均。</a:t>
              </a:r>
              <a:endParaRPr lang="zh-CN" altLang="en-US" sz="2000" b="1" dirty="0">
                <a:solidFill>
                  <a:srgbClr val="0070C0"/>
                </a:solidFill>
                <a:latin typeface="华文楷体" panose="02010600040101010101" charset="-122"/>
                <a:ea typeface="华文楷体" panose="02010600040101010101" charset="-122"/>
                <a:sym typeface="Arial" panose="02080604020202020204" pitchFamily="34" charset="0"/>
              </a:endParaRPr>
            </a:p>
          </p:txBody>
        </p:sp>
      </p:grpSp>
      <p:grpSp>
        <p:nvGrpSpPr>
          <p:cNvPr id="27" name="组合 26"/>
          <p:cNvGrpSpPr/>
          <p:nvPr/>
        </p:nvGrpSpPr>
        <p:grpSpPr>
          <a:xfrm>
            <a:off x="823729" y="2004350"/>
            <a:ext cx="4281714" cy="847803"/>
            <a:chOff x="6241143" y="2046514"/>
            <a:chExt cx="4281714" cy="847803"/>
          </a:xfrm>
        </p:grpSpPr>
        <p:sp>
          <p:nvSpPr>
            <p:cNvPr id="28" name="椭圆 27"/>
            <p:cNvSpPr/>
            <p:nvPr/>
          </p:nvSpPr>
          <p:spPr>
            <a:xfrm>
              <a:off x="6241143" y="2046514"/>
              <a:ext cx="740229" cy="740229"/>
            </a:xfrm>
            <a:prstGeom prst="ellipse">
              <a:avLst/>
            </a:prstGeom>
            <a:solidFill>
              <a:srgbClr val="22A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en-US" spc="300" dirty="0">
                  <a:latin typeface="Arial" panose="02080604020202020204" pitchFamily="34" charset="0"/>
                  <a:ea typeface="微软雅黑" panose="020B0503020204020204" pitchFamily="34" charset="-122"/>
                  <a:sym typeface="Arial" panose="02080604020202020204" pitchFamily="34" charset="0"/>
                </a:rPr>
                <a:t>3</a:t>
              </a:r>
              <a:endParaRPr lang="en-US" spc="300" dirty="0">
                <a:latin typeface="Arial" panose="02080604020202020204" pitchFamily="34" charset="0"/>
                <a:ea typeface="微软雅黑" panose="020B0503020204020204" pitchFamily="34" charset="-122"/>
                <a:sym typeface="Arial" panose="02080604020202020204" pitchFamily="34" charset="0"/>
              </a:endParaRPr>
            </a:p>
          </p:txBody>
        </p:sp>
        <p:sp>
          <p:nvSpPr>
            <p:cNvPr id="29" name="文本框 6"/>
            <p:cNvSpPr txBox="true"/>
            <p:nvPr/>
          </p:nvSpPr>
          <p:spPr>
            <a:xfrm>
              <a:off x="7068458" y="2186431"/>
              <a:ext cx="3454399" cy="707886"/>
            </a:xfrm>
            <a:prstGeom prst="rect">
              <a:avLst/>
            </a:prstGeom>
            <a:noFill/>
          </p:spPr>
          <p:txBody>
            <a:bodyPr wrap="square" rtlCol="0">
              <a:spAutoFit/>
            </a:bodyPr>
            <a:lstStyle/>
            <a:p>
              <a:pPr algn="l">
                <a:buClrTx/>
                <a:buSzTx/>
                <a:buFontTx/>
              </a:pPr>
              <a:r>
                <a:rPr lang="zh-CN" altLang="en-US" sz="2000" b="1" dirty="0" smtClean="0">
                  <a:solidFill>
                    <a:srgbClr val="0070C0"/>
                  </a:solidFill>
                  <a:latin typeface="华文楷体" panose="02010600040101010101" charset="-122"/>
                  <a:ea typeface="华文楷体" panose="02010600040101010101" charset="-122"/>
                  <a:sym typeface="Arial" panose="02080604020202020204" pitchFamily="34" charset="0"/>
                </a:rPr>
                <a:t>用水效率有待进一步提高，用水结构需进一步优化。</a:t>
              </a:r>
              <a:endParaRPr lang="zh-CN" altLang="en-US" sz="2000" b="1" dirty="0">
                <a:solidFill>
                  <a:srgbClr val="0070C0"/>
                </a:solidFill>
                <a:latin typeface="华文楷体" panose="02010600040101010101" charset="-122"/>
                <a:ea typeface="华文楷体" panose="02010600040101010101" charset="-122"/>
                <a:sym typeface="Arial" panose="02080604020202020204" pitchFamily="34" charset="0"/>
              </a:endParaRPr>
            </a:p>
          </p:txBody>
        </p:sp>
      </p:grpSp>
      <p:grpSp>
        <p:nvGrpSpPr>
          <p:cNvPr id="30" name="组合 29"/>
          <p:cNvGrpSpPr/>
          <p:nvPr/>
        </p:nvGrpSpPr>
        <p:grpSpPr>
          <a:xfrm>
            <a:off x="6404677" y="1068579"/>
            <a:ext cx="4586605" cy="740229"/>
            <a:chOff x="6241143" y="2046514"/>
            <a:chExt cx="4586605" cy="740229"/>
          </a:xfrm>
        </p:grpSpPr>
        <p:sp>
          <p:nvSpPr>
            <p:cNvPr id="35" name="椭圆 34"/>
            <p:cNvSpPr/>
            <p:nvPr/>
          </p:nvSpPr>
          <p:spPr>
            <a:xfrm>
              <a:off x="6241143" y="2046514"/>
              <a:ext cx="740229" cy="740229"/>
            </a:xfrm>
            <a:prstGeom prst="ellipse">
              <a:avLst/>
            </a:prstGeom>
            <a:solidFill>
              <a:srgbClr val="22A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en-US" altLang="zh-CN" spc="300" dirty="0">
                  <a:latin typeface="Arial" panose="02080604020202020204" pitchFamily="34" charset="0"/>
                  <a:ea typeface="微软雅黑" panose="020B0503020204020204" pitchFamily="34" charset="-122"/>
                  <a:sym typeface="Arial" panose="02080604020202020204" pitchFamily="34" charset="0"/>
                </a:rPr>
                <a:t>2</a:t>
              </a:r>
              <a:endParaRPr lang="zh-CN" altLang="en-US" spc="300" dirty="0">
                <a:latin typeface="Arial" panose="02080604020202020204" pitchFamily="34" charset="0"/>
                <a:ea typeface="微软雅黑" panose="020B0503020204020204" pitchFamily="34" charset="-122"/>
                <a:sym typeface="Arial" panose="02080604020202020204" pitchFamily="34" charset="0"/>
              </a:endParaRPr>
            </a:p>
          </p:txBody>
        </p:sp>
        <p:sp>
          <p:nvSpPr>
            <p:cNvPr id="36" name="文本框 10"/>
            <p:cNvSpPr txBox="true"/>
            <p:nvPr/>
          </p:nvSpPr>
          <p:spPr>
            <a:xfrm>
              <a:off x="7083063" y="2185796"/>
              <a:ext cx="3744685" cy="398780"/>
            </a:xfrm>
            <a:prstGeom prst="rect">
              <a:avLst/>
            </a:prstGeom>
            <a:noFill/>
          </p:spPr>
          <p:txBody>
            <a:bodyPr wrap="square" rtlCol="0">
              <a:spAutoFit/>
            </a:bodyPr>
            <a:lstStyle/>
            <a:p>
              <a:r>
                <a:rPr lang="zh-CN" altLang="en-US" sz="2000" b="1" dirty="0" smtClean="0">
                  <a:solidFill>
                    <a:srgbClr val="0070C0"/>
                  </a:solidFill>
                  <a:latin typeface="华文楷体" panose="02010600040101010101" charset="-122"/>
                  <a:ea typeface="华文楷体" panose="02010600040101010101" charset="-122"/>
                  <a:sym typeface="Arial" panose="02080604020202020204" pitchFamily="34" charset="0"/>
                </a:rPr>
                <a:t>部分区域水资源开发利用过度。</a:t>
              </a:r>
              <a:endParaRPr lang="zh-CN" altLang="en-US" sz="2000" b="1" dirty="0">
                <a:solidFill>
                  <a:srgbClr val="0070C0"/>
                </a:solidFill>
                <a:latin typeface="华文楷体" panose="02010600040101010101" charset="-122"/>
                <a:ea typeface="华文楷体" panose="02010600040101010101" charset="-122"/>
                <a:sym typeface="Arial" panose="02080604020202020204" pitchFamily="34" charset="0"/>
              </a:endParaRPr>
            </a:p>
          </p:txBody>
        </p:sp>
      </p:grpSp>
      <p:grpSp>
        <p:nvGrpSpPr>
          <p:cNvPr id="40" name="组合 39"/>
          <p:cNvGrpSpPr/>
          <p:nvPr/>
        </p:nvGrpSpPr>
        <p:grpSpPr>
          <a:xfrm>
            <a:off x="6404018" y="1988840"/>
            <a:ext cx="4822825" cy="740039"/>
            <a:chOff x="6241143" y="5080001"/>
            <a:chExt cx="4470400" cy="740229"/>
          </a:xfrm>
        </p:grpSpPr>
        <p:sp>
          <p:nvSpPr>
            <p:cNvPr id="41" name="椭圆 40"/>
            <p:cNvSpPr/>
            <p:nvPr/>
          </p:nvSpPr>
          <p:spPr>
            <a:xfrm>
              <a:off x="6241143" y="5080001"/>
              <a:ext cx="740229" cy="740229"/>
            </a:xfrm>
            <a:prstGeom prst="ellipse">
              <a:avLst/>
            </a:prstGeom>
            <a:solidFill>
              <a:srgbClr val="22A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en-US" spc="300" dirty="0">
                  <a:latin typeface="Arial" panose="02080604020202020204" pitchFamily="34" charset="0"/>
                  <a:ea typeface="微软雅黑" panose="020B0503020204020204" pitchFamily="34" charset="-122"/>
                  <a:sym typeface="Arial" panose="02080604020202020204" pitchFamily="34" charset="0"/>
                </a:rPr>
                <a:t>4</a:t>
              </a:r>
              <a:endParaRPr lang="en-US" spc="300" dirty="0">
                <a:latin typeface="Arial" panose="02080604020202020204" pitchFamily="34" charset="0"/>
                <a:ea typeface="微软雅黑" panose="020B0503020204020204" pitchFamily="34" charset="-122"/>
                <a:sym typeface="Arial" panose="02080604020202020204" pitchFamily="34" charset="0"/>
              </a:endParaRPr>
            </a:p>
          </p:txBody>
        </p:sp>
        <p:sp>
          <p:nvSpPr>
            <p:cNvPr id="42" name="文本框 13"/>
            <p:cNvSpPr txBox="true"/>
            <p:nvPr/>
          </p:nvSpPr>
          <p:spPr>
            <a:xfrm>
              <a:off x="7068458" y="5219283"/>
              <a:ext cx="3643085" cy="398882"/>
            </a:xfrm>
            <a:prstGeom prst="rect">
              <a:avLst/>
            </a:prstGeom>
            <a:noFill/>
          </p:spPr>
          <p:txBody>
            <a:bodyPr wrap="square" rtlCol="0">
              <a:spAutoFit/>
            </a:bodyPr>
            <a:lstStyle/>
            <a:p>
              <a:pPr algn="l">
                <a:buClrTx/>
                <a:buSzTx/>
                <a:buFontTx/>
              </a:pPr>
              <a:r>
                <a:rPr lang="zh-CN" altLang="en-US" sz="2000" b="1" dirty="0" smtClean="0">
                  <a:solidFill>
                    <a:srgbClr val="0070C0"/>
                  </a:solidFill>
                  <a:latin typeface="华文楷体" panose="02010600040101010101" charset="-122"/>
                  <a:ea typeface="华文楷体" panose="02010600040101010101" charset="-122"/>
                  <a:sym typeface="Arial" panose="02080604020202020204" pitchFamily="34" charset="0"/>
                </a:rPr>
                <a:t>水资源监管基础仍然薄弱。</a:t>
              </a:r>
              <a:endParaRPr lang="zh-CN" altLang="en-US" sz="2000" b="1" dirty="0">
                <a:solidFill>
                  <a:srgbClr val="0070C0"/>
                </a:solidFill>
                <a:latin typeface="华文楷体" panose="02010600040101010101" charset="-122"/>
                <a:ea typeface="华文楷体" panose="02010600040101010101" charset="-122"/>
                <a:sym typeface="Arial" panose="02080604020202020204" pitchFamily="34" charset="0"/>
              </a:endParaRPr>
            </a:p>
          </p:txBody>
        </p:sp>
      </p:grpSp>
      <p:sp>
        <p:nvSpPr>
          <p:cNvPr id="8" name="矩形 7"/>
          <p:cNvSpPr/>
          <p:nvPr/>
        </p:nvSpPr>
        <p:spPr>
          <a:xfrm>
            <a:off x="478582" y="2996952"/>
            <a:ext cx="11025142" cy="3758850"/>
          </a:xfrm>
          <a:prstGeom prst="rect">
            <a:avLst/>
          </a:prstGeom>
        </p:spPr>
        <p:txBody>
          <a:bodyPr wrap="square">
            <a:spAutoFit/>
          </a:bodyPr>
          <a:lstStyle/>
          <a:p>
            <a:pPr indent="457200">
              <a:lnSpc>
                <a:spcPct val="125000"/>
              </a:lnSpc>
            </a:pPr>
            <a:r>
              <a:rPr lang="zh-CN" altLang="zh-CN" sz="1600" dirty="0"/>
              <a:t>习近平总书记多次对强化水资源刚性约束、促进水资源集约节约利用作出重要指示</a:t>
            </a:r>
            <a:r>
              <a:rPr lang="zh-CN" altLang="zh-CN" sz="1600" dirty="0" smtClean="0"/>
              <a:t>批示。</a:t>
            </a:r>
            <a:r>
              <a:rPr lang="zh-TW" altLang="zh-CN" sz="1600" dirty="0" smtClean="0"/>
              <a:t>2014</a:t>
            </a:r>
            <a:r>
              <a:rPr lang="zh-CN" altLang="zh-CN" sz="1600" dirty="0" smtClean="0"/>
              <a:t>年</a:t>
            </a:r>
            <a:r>
              <a:rPr lang="zh-TW" altLang="zh-CN" sz="1600" dirty="0" smtClean="0"/>
              <a:t>3</a:t>
            </a:r>
            <a:r>
              <a:rPr lang="zh-CN" altLang="zh-CN" sz="1600" dirty="0" smtClean="0"/>
              <a:t>月</a:t>
            </a:r>
            <a:r>
              <a:rPr lang="zh-TW" altLang="zh-CN" sz="1600" dirty="0" smtClean="0"/>
              <a:t>14</a:t>
            </a:r>
            <a:r>
              <a:rPr lang="zh-CN" altLang="zh-CN" sz="1600" dirty="0" smtClean="0"/>
              <a:t>日，习近平总书记在中央财经领导小组第五次会议上明确</a:t>
            </a:r>
            <a:r>
              <a:rPr lang="zh-CN" altLang="zh-CN" sz="1600" dirty="0"/>
              <a:t>提出“节水优先、空间均衡、系统治理、两手发力”的新时期水利工作思路；在</a:t>
            </a:r>
            <a:r>
              <a:rPr lang="zh-TW" altLang="zh-CN" sz="1600" dirty="0"/>
              <a:t>2019</a:t>
            </a:r>
            <a:r>
              <a:rPr lang="zh-CN" altLang="zh-CN" sz="1600" dirty="0"/>
              <a:t>年</a:t>
            </a:r>
            <a:r>
              <a:rPr lang="zh-TW" altLang="zh-CN" sz="1600" dirty="0"/>
              <a:t>9</a:t>
            </a:r>
            <a:r>
              <a:rPr lang="zh-CN" altLang="zh-CN" sz="1600" dirty="0"/>
              <a:t>月</a:t>
            </a:r>
            <a:r>
              <a:rPr lang="zh-TW" altLang="zh-CN" sz="1600" dirty="0"/>
              <a:t>18</a:t>
            </a:r>
            <a:r>
              <a:rPr lang="zh-CN" altLang="zh-CN" sz="1600" dirty="0"/>
              <a:t>日黄河流域生态保护和高质量发展座谈会上重要讲话中强调要坚持以水定城、以水定地、以水定人、以水定产，把水资源作为最大的刚性约束；在</a:t>
            </a:r>
            <a:r>
              <a:rPr lang="zh-TW" altLang="zh-CN" sz="1600" dirty="0"/>
              <a:t>2021</a:t>
            </a:r>
            <a:r>
              <a:rPr lang="zh-CN" altLang="zh-CN" sz="1600" dirty="0"/>
              <a:t>年</a:t>
            </a:r>
            <a:r>
              <a:rPr lang="zh-TW" altLang="zh-CN" sz="1600" dirty="0"/>
              <a:t>10</a:t>
            </a:r>
            <a:r>
              <a:rPr lang="zh-CN" altLang="zh-CN" sz="1600" dirty="0"/>
              <a:t>月</a:t>
            </a:r>
            <a:r>
              <a:rPr lang="zh-TW" altLang="zh-CN" sz="1600" dirty="0"/>
              <a:t>22</a:t>
            </a:r>
            <a:r>
              <a:rPr lang="zh-CN" altLang="zh-CN" sz="1600" dirty="0"/>
              <a:t>日在深入推进黄河流域生态保护和高质量发展座谈会上再次强调，要全方位贯彻“四水四定”原则，走好水安全有效保障、水资源高效利用、水生态明显改善的集约节约发展之路</a:t>
            </a:r>
            <a:r>
              <a:rPr lang="en-US" altLang="zh-CN" sz="1600" dirty="0"/>
              <a:t>,</a:t>
            </a:r>
            <a:r>
              <a:rPr lang="zh-CN" altLang="zh-CN" sz="1600" dirty="0"/>
              <a:t>要精打细算用好水资源，从严从细管好水资源。</a:t>
            </a:r>
            <a:endParaRPr lang="zh-CN" altLang="zh-CN" sz="1600" dirty="0"/>
          </a:p>
          <a:p>
            <a:pPr indent="457200">
              <a:lnSpc>
                <a:spcPct val="125000"/>
              </a:lnSpc>
            </a:pPr>
            <a:r>
              <a:rPr lang="zh-CN" altLang="zh-CN" sz="1600" dirty="0"/>
              <a:t>“十四五”是开启全面建设社会主义现代化国家新征程、向第二个百年奋斗目标进军的第一个五年，也是内蒙古走好以生态优先、绿色发展为导向的高质量发展新路子、实现新的更大发展的关键时期。在新发展阶段实现更高质量的发展就必须坚持“量水而行”，着力破解水资源在支撑保障作用中的不平衡、不充分问题，加快实现从供水管理向需水管理转变，从粗放用水方式向集约用水方式转变，从过度开发水资源向主动保护水资源转变，从单一治理向系统治理转变，使水资源成为经济社会发展的刚性约束，促进经济转型升级和高质量发展，提高水资源安全保障能力，更高水平满足人民群众对美好生活的向往。</a:t>
            </a:r>
            <a:endParaRPr lang="zh-CN" altLang="zh-CN" sz="1600" dirty="0"/>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6" name="TextBox 5"/>
          <p:cNvSpPr txBox="true"/>
          <p:nvPr/>
        </p:nvSpPr>
        <p:spPr>
          <a:xfrm>
            <a:off x="400685" y="367030"/>
            <a:ext cx="3563620" cy="645160"/>
          </a:xfrm>
          <a:prstGeom prst="rect">
            <a:avLst/>
          </a:prstGeom>
          <a:noFill/>
        </p:spPr>
        <p:txBody>
          <a:bodyPr wrap="square" rtlCol="0">
            <a:spAutoFit/>
          </a:bodyPr>
          <a:lstStyle/>
          <a:p>
            <a:pPr algn="ctr"/>
            <a:r>
              <a:rPr lang="zh-CN" altLang="en-US" sz="3600" b="1" dirty="0" smtClean="0">
                <a:solidFill>
                  <a:srgbClr val="44ACB0"/>
                </a:solidFill>
                <a:latin typeface="宋体" pitchFamily="2" charset="-122"/>
                <a:ea typeface="宋体" pitchFamily="2" charset="-122"/>
              </a:rPr>
              <a:t>指 导 思 想</a:t>
            </a:r>
            <a:endParaRPr lang="zh-CN" altLang="en-US" sz="3600" b="1" dirty="0" smtClean="0">
              <a:solidFill>
                <a:srgbClr val="44ACB0"/>
              </a:solidFill>
              <a:latin typeface="宋体" pitchFamily="2" charset="-122"/>
              <a:ea typeface="宋体" pitchFamily="2" charset="-122"/>
            </a:endParaRPr>
          </a:p>
        </p:txBody>
      </p:sp>
      <p:grpSp>
        <p:nvGrpSpPr>
          <p:cNvPr id="68" name="Group 123"/>
          <p:cNvGrpSpPr>
            <a:grpSpLocks noChangeAspect="true"/>
          </p:cNvGrpSpPr>
          <p:nvPr/>
        </p:nvGrpSpPr>
        <p:grpSpPr>
          <a:xfrm>
            <a:off x="756285" y="2029460"/>
            <a:ext cx="1635760" cy="659765"/>
            <a:chOff x="8829061" y="4278639"/>
            <a:chExt cx="3361155" cy="1253738"/>
          </a:xfrm>
        </p:grpSpPr>
        <p:grpSp>
          <p:nvGrpSpPr>
            <p:cNvPr id="69" name="Group 142"/>
            <p:cNvGrpSpPr/>
            <p:nvPr/>
          </p:nvGrpSpPr>
          <p:grpSpPr>
            <a:xfrm>
              <a:off x="8829061" y="4278639"/>
              <a:ext cx="3361155" cy="1253738"/>
              <a:chOff x="7714759" y="1806707"/>
              <a:chExt cx="3879717" cy="914400"/>
            </a:xfrm>
            <a:solidFill>
              <a:srgbClr val="15B0B8"/>
            </a:solidFill>
          </p:grpSpPr>
          <p:sp>
            <p:nvSpPr>
              <p:cNvPr id="77" name="Rectangle 151"/>
              <p:cNvSpPr/>
              <p:nvPr/>
            </p:nvSpPr>
            <p:spPr>
              <a:xfrm>
                <a:off x="8170988" y="1806707"/>
                <a:ext cx="3423488" cy="914400"/>
              </a:xfrm>
              <a:prstGeom prst="rect">
                <a:avLst/>
              </a:prstGeom>
              <a:solidFill>
                <a:srgbClr val="58C4B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8" name="Oval 152"/>
              <p:cNvSpPr/>
              <p:nvPr/>
            </p:nvSpPr>
            <p:spPr>
              <a:xfrm>
                <a:off x="7714759" y="1806707"/>
                <a:ext cx="914400" cy="914400"/>
              </a:xfrm>
              <a:prstGeom prst="ellipse">
                <a:avLst/>
              </a:prstGeom>
              <a:solidFill>
                <a:srgbClr val="58C4B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70" name="Oval 143"/>
            <p:cNvSpPr/>
            <p:nvPr/>
          </p:nvSpPr>
          <p:spPr>
            <a:xfrm flipH="true">
              <a:off x="9010707" y="4457550"/>
              <a:ext cx="914400" cy="914400"/>
            </a:xfrm>
            <a:prstGeom prst="ellipse">
              <a:avLst/>
            </a:prstGeom>
            <a:solidFill>
              <a:srgbClr val="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71" name="Group 144"/>
            <p:cNvGrpSpPr/>
            <p:nvPr/>
          </p:nvGrpSpPr>
          <p:grpSpPr>
            <a:xfrm>
              <a:off x="9244474" y="4731148"/>
              <a:ext cx="446867" cy="372827"/>
              <a:chOff x="5685281" y="3237382"/>
              <a:chExt cx="203784" cy="170020"/>
            </a:xfrm>
            <a:solidFill>
              <a:srgbClr val="15B0B8"/>
            </a:solidFill>
          </p:grpSpPr>
          <p:sp>
            <p:nvSpPr>
              <p:cNvPr id="74" name="Freeform: Shape 148"/>
              <p:cNvSpPr/>
              <p:nvPr/>
            </p:nvSpPr>
            <p:spPr bwMode="auto">
              <a:xfrm>
                <a:off x="5685281" y="3355552"/>
                <a:ext cx="203784" cy="51850"/>
              </a:xfrm>
              <a:custGeom>
                <a:avLst/>
                <a:gdLst>
                  <a:gd name="T0" fmla="*/ 110 w 169"/>
                  <a:gd name="T1" fmla="*/ 23 h 43"/>
                  <a:gd name="T2" fmla="*/ 59 w 169"/>
                  <a:gd name="T3" fmla="*/ 23 h 43"/>
                  <a:gd name="T4" fmla="*/ 59 w 169"/>
                  <a:gd name="T5" fmla="*/ 0 h 43"/>
                  <a:gd name="T6" fmla="*/ 0 w 169"/>
                  <a:gd name="T7" fmla="*/ 0 h 43"/>
                  <a:gd name="T8" fmla="*/ 0 w 169"/>
                  <a:gd name="T9" fmla="*/ 43 h 43"/>
                  <a:gd name="T10" fmla="*/ 169 w 169"/>
                  <a:gd name="T11" fmla="*/ 43 h 43"/>
                  <a:gd name="T12" fmla="*/ 169 w 169"/>
                  <a:gd name="T13" fmla="*/ 0 h 43"/>
                  <a:gd name="T14" fmla="*/ 110 w 169"/>
                  <a:gd name="T15" fmla="*/ 0 h 43"/>
                  <a:gd name="T16" fmla="*/ 110 w 169"/>
                  <a:gd name="T1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43">
                    <a:moveTo>
                      <a:pt x="110" y="23"/>
                    </a:moveTo>
                    <a:lnTo>
                      <a:pt x="59" y="23"/>
                    </a:lnTo>
                    <a:lnTo>
                      <a:pt x="59" y="0"/>
                    </a:lnTo>
                    <a:lnTo>
                      <a:pt x="0" y="0"/>
                    </a:lnTo>
                    <a:lnTo>
                      <a:pt x="0" y="43"/>
                    </a:lnTo>
                    <a:lnTo>
                      <a:pt x="169" y="43"/>
                    </a:lnTo>
                    <a:lnTo>
                      <a:pt x="169" y="0"/>
                    </a:lnTo>
                    <a:lnTo>
                      <a:pt x="110" y="0"/>
                    </a:lnTo>
                    <a:lnTo>
                      <a:pt x="110" y="23"/>
                    </a:lnTo>
                    <a:close/>
                  </a:path>
                </a:pathLst>
              </a:custGeom>
              <a:solidFill>
                <a:srgbClr val="58C4B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5" name="Rectangle 149"/>
              <p:cNvSpPr/>
              <p:nvPr/>
            </p:nvSpPr>
            <p:spPr bwMode="auto">
              <a:xfrm>
                <a:off x="5768482" y="3355552"/>
                <a:ext cx="38586"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6" name="Freeform: Shape 150"/>
              <p:cNvSpPr/>
              <p:nvPr/>
            </p:nvSpPr>
            <p:spPr bwMode="auto">
              <a:xfrm>
                <a:off x="5685281" y="3237382"/>
                <a:ext cx="203784" cy="106112"/>
              </a:xfrm>
              <a:custGeom>
                <a:avLst/>
                <a:gdLst>
                  <a:gd name="T0" fmla="*/ 126 w 169"/>
                  <a:gd name="T1" fmla="*/ 0 h 88"/>
                  <a:gd name="T2" fmla="*/ 85 w 169"/>
                  <a:gd name="T3" fmla="*/ 0 h 88"/>
                  <a:gd name="T4" fmla="*/ 85 w 169"/>
                  <a:gd name="T5" fmla="*/ 15 h 88"/>
                  <a:gd name="T6" fmla="*/ 112 w 169"/>
                  <a:gd name="T7" fmla="*/ 15 h 88"/>
                  <a:gd name="T8" fmla="*/ 112 w 169"/>
                  <a:gd name="T9" fmla="*/ 32 h 88"/>
                  <a:gd name="T10" fmla="*/ 85 w 169"/>
                  <a:gd name="T11" fmla="*/ 32 h 88"/>
                  <a:gd name="T12" fmla="*/ 85 w 169"/>
                  <a:gd name="T13" fmla="*/ 88 h 88"/>
                  <a:gd name="T14" fmla="*/ 110 w 169"/>
                  <a:gd name="T15" fmla="*/ 88 h 88"/>
                  <a:gd name="T16" fmla="*/ 169 w 169"/>
                  <a:gd name="T17" fmla="*/ 88 h 88"/>
                  <a:gd name="T18" fmla="*/ 169 w 169"/>
                  <a:gd name="T19" fmla="*/ 32 h 88"/>
                  <a:gd name="T20" fmla="*/ 126 w 169"/>
                  <a:gd name="T21" fmla="*/ 32 h 88"/>
                  <a:gd name="T22" fmla="*/ 126 w 169"/>
                  <a:gd name="T23" fmla="*/ 0 h 88"/>
                  <a:gd name="T24" fmla="*/ 85 w 169"/>
                  <a:gd name="T25" fmla="*/ 0 h 88"/>
                  <a:gd name="T26" fmla="*/ 43 w 169"/>
                  <a:gd name="T27" fmla="*/ 0 h 88"/>
                  <a:gd name="T28" fmla="*/ 43 w 169"/>
                  <a:gd name="T29" fmla="*/ 32 h 88"/>
                  <a:gd name="T30" fmla="*/ 0 w 169"/>
                  <a:gd name="T31" fmla="*/ 32 h 88"/>
                  <a:gd name="T32" fmla="*/ 0 w 169"/>
                  <a:gd name="T33" fmla="*/ 88 h 88"/>
                  <a:gd name="T34" fmla="*/ 59 w 169"/>
                  <a:gd name="T35" fmla="*/ 88 h 88"/>
                  <a:gd name="T36" fmla="*/ 85 w 169"/>
                  <a:gd name="T37" fmla="*/ 88 h 88"/>
                  <a:gd name="T38" fmla="*/ 85 w 169"/>
                  <a:gd name="T39" fmla="*/ 32 h 88"/>
                  <a:gd name="T40" fmla="*/ 58 w 169"/>
                  <a:gd name="T41" fmla="*/ 32 h 88"/>
                  <a:gd name="T42" fmla="*/ 58 w 169"/>
                  <a:gd name="T43" fmla="*/ 32 h 88"/>
                  <a:gd name="T44" fmla="*/ 58 w 169"/>
                  <a:gd name="T45" fmla="*/ 15 h 88"/>
                  <a:gd name="T46" fmla="*/ 85 w 169"/>
                  <a:gd name="T47" fmla="*/ 15 h 88"/>
                  <a:gd name="T48" fmla="*/ 85 w 169"/>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88">
                    <a:moveTo>
                      <a:pt x="126" y="0"/>
                    </a:moveTo>
                    <a:lnTo>
                      <a:pt x="85" y="0"/>
                    </a:lnTo>
                    <a:lnTo>
                      <a:pt x="85" y="15"/>
                    </a:lnTo>
                    <a:lnTo>
                      <a:pt x="112" y="15"/>
                    </a:lnTo>
                    <a:lnTo>
                      <a:pt x="112" y="32"/>
                    </a:lnTo>
                    <a:lnTo>
                      <a:pt x="85" y="32"/>
                    </a:lnTo>
                    <a:lnTo>
                      <a:pt x="85" y="88"/>
                    </a:lnTo>
                    <a:lnTo>
                      <a:pt x="110" y="88"/>
                    </a:lnTo>
                    <a:lnTo>
                      <a:pt x="169" y="88"/>
                    </a:lnTo>
                    <a:lnTo>
                      <a:pt x="169" y="32"/>
                    </a:lnTo>
                    <a:lnTo>
                      <a:pt x="126" y="32"/>
                    </a:lnTo>
                    <a:lnTo>
                      <a:pt x="126" y="0"/>
                    </a:lnTo>
                    <a:close/>
                    <a:moveTo>
                      <a:pt x="85" y="0"/>
                    </a:moveTo>
                    <a:lnTo>
                      <a:pt x="43" y="0"/>
                    </a:lnTo>
                    <a:lnTo>
                      <a:pt x="43" y="32"/>
                    </a:lnTo>
                    <a:lnTo>
                      <a:pt x="0" y="32"/>
                    </a:lnTo>
                    <a:lnTo>
                      <a:pt x="0" y="88"/>
                    </a:lnTo>
                    <a:lnTo>
                      <a:pt x="59" y="88"/>
                    </a:lnTo>
                    <a:lnTo>
                      <a:pt x="85" y="88"/>
                    </a:lnTo>
                    <a:lnTo>
                      <a:pt x="85" y="32"/>
                    </a:lnTo>
                    <a:lnTo>
                      <a:pt x="58" y="32"/>
                    </a:lnTo>
                    <a:lnTo>
                      <a:pt x="58" y="32"/>
                    </a:lnTo>
                    <a:lnTo>
                      <a:pt x="58" y="15"/>
                    </a:lnTo>
                    <a:lnTo>
                      <a:pt x="85" y="15"/>
                    </a:lnTo>
                    <a:lnTo>
                      <a:pt x="85" y="0"/>
                    </a:lnTo>
                    <a:close/>
                  </a:path>
                </a:pathLst>
              </a:custGeom>
              <a:solidFill>
                <a:srgbClr val="58C4B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pSp>
      </p:grpSp>
      <p:sp>
        <p:nvSpPr>
          <p:cNvPr id="2" name="文本框 1"/>
          <p:cNvSpPr txBox="true"/>
          <p:nvPr/>
        </p:nvSpPr>
        <p:spPr>
          <a:xfrm>
            <a:off x="2360295" y="1957070"/>
            <a:ext cx="9168765" cy="3830955"/>
          </a:xfrm>
          <a:prstGeom prst="rect">
            <a:avLst/>
          </a:prstGeom>
          <a:noFill/>
        </p:spPr>
        <p:txBody>
          <a:bodyPr wrap="square" rtlCol="0" anchor="t">
            <a:spAutoFit/>
          </a:bodyPr>
          <a:lstStyle/>
          <a:p>
            <a:pPr marL="342900" indent="0" fontAlgn="auto">
              <a:lnSpc>
                <a:spcPct val="150000"/>
              </a:lnSpc>
              <a:buNone/>
            </a:pPr>
            <a:r>
              <a:rPr lang="en-US" altLang="zh-CN" b="1" dirty="0">
                <a:sym typeface="+mn-ea"/>
              </a:rPr>
              <a:t>      </a:t>
            </a:r>
            <a:r>
              <a:rPr lang="zh-CN" altLang="zh-CN" b="1" dirty="0">
                <a:sym typeface="+mn-ea"/>
              </a:rPr>
              <a:t>以习近平新时代中国特色社会主义思想为指导，深入贯彻落实党的十九大和十九届二中、三中、四中、五中、六中全会精神，认真践行习近平生态文明思想，全面落实习近平总书记关于水利工作和关于内蒙古重要讲话重要指标批示精神，立足新发展阶段，完整、准确、全面贯彻新发展理念，落实最严格水资源管理制度，强化水资源刚性约束，优化水资源配置，切实把“以水定城、以水定地、以水定人、以水定产”要求落到实处。</a:t>
            </a:r>
            <a:r>
              <a:rPr altLang="zh-CN" b="1" dirty="0">
                <a:sym typeface="+mn-ea"/>
              </a:rPr>
              <a:t>扎实走好以生态优先、绿色发展为导向的高质量发展新路子、加快建设“两个屏障”“两个基地”“一个桥头堡”提供水资源安全保障。</a:t>
            </a:r>
            <a:endParaRPr altLang="zh-CN" b="1" dirty="0">
              <a:solidFill>
                <a:schemeClr val="tx1"/>
              </a:solidFill>
            </a:endParaRPr>
          </a:p>
          <a:p>
            <a:pPr marL="342900" indent="0" fontAlgn="auto">
              <a:lnSpc>
                <a:spcPct val="150000"/>
              </a:lnSpc>
              <a:buNone/>
            </a:pPr>
            <a:endParaRPr lang="zh-CN" altLang="zh-CN" b="1" dirty="0">
              <a:sym typeface="+mn-ea"/>
            </a:endParaRPr>
          </a:p>
          <a:p>
            <a:pPr marL="342900" indent="0" fontAlgn="auto">
              <a:lnSpc>
                <a:spcPct val="150000"/>
              </a:lnSpc>
              <a:buNone/>
            </a:pPr>
            <a:endParaRPr lang="zh-CN" altLang="zh-CN" b="1" dirty="0">
              <a:sym typeface="+mn-ea"/>
            </a:endParaRPr>
          </a:p>
        </p:txBody>
      </p:sp>
      <p:cxnSp>
        <p:nvCxnSpPr>
          <p:cNvPr id="28" name="直接连接符 27"/>
          <p:cNvCxnSpPr/>
          <p:nvPr/>
        </p:nvCxnSpPr>
        <p:spPr>
          <a:xfrm flipV="true">
            <a:off x="2470150" y="5032375"/>
            <a:ext cx="9567545" cy="26670"/>
          </a:xfrm>
          <a:prstGeom prst="line">
            <a:avLst/>
          </a:prstGeom>
          <a:ln w="28575" cmpd="sng">
            <a:solidFill>
              <a:srgbClr val="64BBBC"/>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true">
            <a:off x="756285" y="981075"/>
            <a:ext cx="11171555" cy="31115"/>
          </a:xfrm>
          <a:prstGeom prst="line">
            <a:avLst/>
          </a:prstGeom>
          <a:ln w="28575" cmpd="sng">
            <a:solidFill>
              <a:srgbClr val="64BBBC"/>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noChangeAspect="true"/>
          </p:cNvGrpSpPr>
          <p:nvPr/>
        </p:nvGrpSpPr>
        <p:grpSpPr>
          <a:xfrm>
            <a:off x="1746250" y="3077210"/>
            <a:ext cx="9268124" cy="1160053"/>
            <a:chOff x="1384078" y="2948335"/>
            <a:chExt cx="9831879" cy="1234066"/>
          </a:xfrm>
        </p:grpSpPr>
        <p:sp>
          <p:nvSpPr>
            <p:cNvPr id="229" name="íśḻîḍê"/>
            <p:cNvSpPr/>
            <p:nvPr/>
          </p:nvSpPr>
          <p:spPr>
            <a:xfrm rot="5400000">
              <a:off x="6206365" y="-1300614"/>
              <a:ext cx="184292" cy="9828867"/>
            </a:xfrm>
            <a:prstGeom prst="rect">
              <a:avLst/>
            </a:prstGeom>
            <a:solidFill>
              <a:sysClr val="window" lastClr="FFFFFF">
                <a:lumMod val="8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nvGrpSpPr>
            <p:cNvPr id="231" name="iṣľíde"/>
            <p:cNvGrpSpPr/>
            <p:nvPr/>
          </p:nvGrpSpPr>
          <p:grpSpPr>
            <a:xfrm>
              <a:off x="1724125" y="3459317"/>
              <a:ext cx="1650489" cy="723083"/>
              <a:chOff x="1682404" y="1635101"/>
              <a:chExt cx="1321234" cy="578836"/>
            </a:xfrm>
          </p:grpSpPr>
          <p:sp>
            <p:nvSpPr>
              <p:cNvPr id="233" name="íšľîḋê"/>
              <p:cNvSpPr/>
              <p:nvPr/>
            </p:nvSpPr>
            <p:spPr>
              <a:xfrm rot="2217923" flipV="true">
                <a:off x="2789202" y="1635101"/>
                <a:ext cx="214436" cy="161319"/>
              </a:xfrm>
              <a:prstGeom prst="rtTriangle">
                <a:avLst/>
              </a:prstGeom>
              <a:solidFill>
                <a:srgbClr val="58C4B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235" name="işḻíḋê"/>
              <p:cNvSpPr/>
              <p:nvPr/>
            </p:nvSpPr>
            <p:spPr>
              <a:xfrm>
                <a:off x="1682404" y="1685299"/>
                <a:ext cx="1074906" cy="528638"/>
              </a:xfrm>
              <a:prstGeom prst="parallelogram">
                <a:avLst>
                  <a:gd name="adj" fmla="val 73726"/>
                </a:avLst>
              </a:prstGeom>
              <a:solidFill>
                <a:srgbClr val="58C4B8"/>
              </a:solidFill>
              <a:ln w="12700" cap="flat" cmpd="sng" algn="ctr">
                <a:noFill/>
                <a:prstDash val="solid"/>
                <a:miter lim="800000"/>
              </a:ln>
              <a:effectLst/>
            </p:spPr>
            <p:txBody>
              <a:bodyPr anchor="ctr"/>
              <a:lstStyle/>
              <a:p>
                <a:pPr algn="ctr" defTabSz="914400"/>
                <a:endParaRPr kern="0">
                  <a:solidFill>
                    <a:prstClr val="white"/>
                  </a:solidFill>
                  <a:latin typeface="等线" panose="02010600030101010101" charset="-122"/>
                </a:endParaRPr>
              </a:p>
            </p:txBody>
          </p:sp>
        </p:grpSp>
        <p:sp>
          <p:nvSpPr>
            <p:cNvPr id="236" name="isļîḍe"/>
            <p:cNvSpPr/>
            <p:nvPr/>
          </p:nvSpPr>
          <p:spPr>
            <a:xfrm>
              <a:off x="2442236" y="2948335"/>
              <a:ext cx="573350" cy="573350"/>
            </a:xfrm>
            <a:prstGeom prst="ellipse">
              <a:avLst/>
            </a:prstGeom>
            <a:solidFill>
              <a:srgbClr val="58C4B8"/>
            </a:solidFill>
            <a:ln w="28575" cap="flat" cmpd="sng" algn="ctr">
              <a:solidFill>
                <a:sysClr val="window" lastClr="FFFFFF"/>
              </a:solidFill>
              <a:prstDash val="solid"/>
              <a:miter lim="800000"/>
            </a:ln>
            <a:effectLst/>
          </p:spPr>
          <p:txBody>
            <a:bodyPr wrap="none" lIns="90000" tIns="46800" rIns="90000" bIns="4680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ar-SA" sz="2400" b="1" i="0" u="none" strike="noStrike" kern="0" cap="none" spc="0" normalizeH="0" baseline="0" noProof="0" dirty="0">
                  <a:ln>
                    <a:noFill/>
                  </a:ln>
                  <a:solidFill>
                    <a:prstClr val="white"/>
                  </a:solidFill>
                  <a:effectLst/>
                  <a:uLnTx/>
                  <a:uFillTx/>
                  <a:latin typeface="Impact" panose="020B0806030902050204" pitchFamily="34" charset="0"/>
                  <a:ea typeface="+mn-ea"/>
                  <a:cs typeface="Arial" panose="02080604020202020204" pitchFamily="34" charset="0"/>
                </a:rPr>
                <a:t>1</a:t>
              </a:r>
              <a:endParaRPr kumimoji="0" lang="ar-SA" sz="2400" b="1" i="0" u="none" strike="noStrike" kern="0" cap="none" spc="0" normalizeH="0" baseline="0" noProof="0" dirty="0">
                <a:ln>
                  <a:noFill/>
                </a:ln>
                <a:solidFill>
                  <a:prstClr val="white"/>
                </a:solidFill>
                <a:effectLst/>
                <a:uLnTx/>
                <a:uFillTx/>
                <a:latin typeface="Impact" panose="020B0806030902050204" pitchFamily="34" charset="0"/>
                <a:ea typeface="+mn-ea"/>
                <a:cs typeface="Arial" panose="02080604020202020204" pitchFamily="34" charset="0"/>
              </a:endParaRPr>
            </a:p>
          </p:txBody>
        </p:sp>
        <p:grpSp>
          <p:nvGrpSpPr>
            <p:cNvPr id="237" name="íṩḻîḑé"/>
            <p:cNvGrpSpPr/>
            <p:nvPr/>
          </p:nvGrpSpPr>
          <p:grpSpPr>
            <a:xfrm flipV="true">
              <a:off x="3656569" y="3060171"/>
              <a:ext cx="1496902" cy="733890"/>
              <a:chOff x="1805352" y="1678902"/>
              <a:chExt cx="1198286" cy="587487"/>
            </a:xfrm>
          </p:grpSpPr>
          <p:sp>
            <p:nvSpPr>
              <p:cNvPr id="238" name="îšļiḑe"/>
              <p:cNvSpPr/>
              <p:nvPr/>
            </p:nvSpPr>
            <p:spPr>
              <a:xfrm rot="2217923" flipV="true">
                <a:off x="2789202" y="1678902"/>
                <a:ext cx="214436" cy="161319"/>
              </a:xfrm>
              <a:prstGeom prst="rtTriangle">
                <a:avLst/>
              </a:prstGeom>
              <a:solidFill>
                <a:srgbClr val="15B0B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239" name="iŝ1ïḋé"/>
              <p:cNvSpPr/>
              <p:nvPr/>
            </p:nvSpPr>
            <p:spPr>
              <a:xfrm>
                <a:off x="1805352" y="1737751"/>
                <a:ext cx="1074906" cy="528638"/>
              </a:xfrm>
              <a:prstGeom prst="parallelogram">
                <a:avLst>
                  <a:gd name="adj" fmla="val 73726"/>
                </a:avLst>
              </a:prstGeom>
              <a:solidFill>
                <a:srgbClr val="15B0B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nvGrpSpPr>
            <p:cNvPr id="241" name="iŝļîḑe"/>
            <p:cNvGrpSpPr/>
            <p:nvPr/>
          </p:nvGrpSpPr>
          <p:grpSpPr>
            <a:xfrm>
              <a:off x="6934567" y="3444455"/>
              <a:ext cx="1564264" cy="725110"/>
              <a:chOff x="2940461" y="1623204"/>
              <a:chExt cx="1252210" cy="580458"/>
            </a:xfrm>
          </p:grpSpPr>
          <p:sp>
            <p:nvSpPr>
              <p:cNvPr id="242" name="íşlîḓè"/>
              <p:cNvSpPr/>
              <p:nvPr/>
            </p:nvSpPr>
            <p:spPr>
              <a:xfrm rot="2217923" flipV="true">
                <a:off x="3978235" y="1623204"/>
                <a:ext cx="214436" cy="161319"/>
              </a:xfrm>
              <a:prstGeom prst="rtTriangle">
                <a:avLst/>
              </a:prstGeom>
              <a:solidFill>
                <a:srgbClr val="25B0D2"/>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244" name="íśḻîdê"/>
              <p:cNvSpPr/>
              <p:nvPr/>
            </p:nvSpPr>
            <p:spPr>
              <a:xfrm>
                <a:off x="2940461" y="1675024"/>
                <a:ext cx="1074906" cy="528638"/>
              </a:xfrm>
              <a:prstGeom prst="parallelogram">
                <a:avLst>
                  <a:gd name="adj" fmla="val 73726"/>
                </a:avLst>
              </a:prstGeom>
              <a:solidFill>
                <a:srgbClr val="25B0D2"/>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nvGrpSpPr>
            <p:cNvPr id="246" name="îšḷïḋè"/>
            <p:cNvGrpSpPr/>
            <p:nvPr/>
          </p:nvGrpSpPr>
          <p:grpSpPr>
            <a:xfrm flipV="true">
              <a:off x="9703559" y="3181088"/>
              <a:ext cx="1512398" cy="660376"/>
              <a:chOff x="3618290" y="1640956"/>
              <a:chExt cx="1210691" cy="528638"/>
            </a:xfrm>
          </p:grpSpPr>
          <p:sp>
            <p:nvSpPr>
              <p:cNvPr id="247" name="íṡlíḍé"/>
              <p:cNvSpPr/>
              <p:nvPr/>
            </p:nvSpPr>
            <p:spPr>
              <a:xfrm rot="2217923" flipV="true">
                <a:off x="4614545" y="1682688"/>
                <a:ext cx="214436" cy="161319"/>
              </a:xfrm>
              <a:prstGeom prst="rtTriangle">
                <a:avLst/>
              </a:prstGeom>
              <a:solidFill>
                <a:srgbClr val="047ABA"/>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249" name="ïśḷídé"/>
              <p:cNvSpPr/>
              <p:nvPr/>
            </p:nvSpPr>
            <p:spPr>
              <a:xfrm>
                <a:off x="3618290" y="1640956"/>
                <a:ext cx="1074906" cy="528638"/>
              </a:xfrm>
              <a:prstGeom prst="parallelogram">
                <a:avLst>
                  <a:gd name="adj" fmla="val 73726"/>
                </a:avLst>
              </a:prstGeom>
              <a:solidFill>
                <a:srgbClr val="047ABA"/>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grpSp>
        <p:nvGrpSpPr>
          <p:cNvPr id="51" name="组合 50"/>
          <p:cNvGrpSpPr/>
          <p:nvPr/>
        </p:nvGrpSpPr>
        <p:grpSpPr>
          <a:xfrm>
            <a:off x="118542" y="941705"/>
            <a:ext cx="5308336" cy="1743749"/>
            <a:chOff x="442" y="3084"/>
            <a:chExt cx="4617" cy="3633"/>
          </a:xfrm>
        </p:grpSpPr>
        <p:sp>
          <p:nvSpPr>
            <p:cNvPr id="4" name="圆角矩形 3"/>
            <p:cNvSpPr/>
            <p:nvPr/>
          </p:nvSpPr>
          <p:spPr>
            <a:xfrm>
              <a:off x="442" y="3084"/>
              <a:ext cx="4617" cy="3633"/>
            </a:xfrm>
            <a:prstGeom prst="roundRect">
              <a:avLst/>
            </a:prstGeom>
            <a:noFill/>
            <a:ln>
              <a:solidFill>
                <a:srgbClr val="64B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true"/>
            <p:nvPr/>
          </p:nvSpPr>
          <p:spPr>
            <a:xfrm>
              <a:off x="512" y="3084"/>
              <a:ext cx="4464" cy="3270"/>
            </a:xfrm>
            <a:prstGeom prst="rect">
              <a:avLst/>
            </a:prstGeom>
            <a:noFill/>
            <a:ln>
              <a:noFill/>
            </a:ln>
          </p:spPr>
          <p:txBody>
            <a:bodyPr wrap="square" rtlCol="0" anchor="t">
              <a:spAutoFit/>
            </a:bodyPr>
            <a:lstStyle/>
            <a:p>
              <a:pPr indent="0" fontAlgn="auto">
                <a:lnSpc>
                  <a:spcPct val="150000"/>
                </a:lnSpc>
              </a:pPr>
              <a:r>
                <a:rPr lang="zh-CN" altLang="zh-CN" sz="1600" b="1" dirty="0">
                  <a:solidFill>
                    <a:schemeClr val="tx1"/>
                  </a:solidFill>
                  <a:latin typeface="华文楷体" panose="02010600040101010101" charset="-122"/>
                  <a:ea typeface="华文楷体" panose="02010600040101010101" charset="-122"/>
                  <a:sym typeface="+mn-ea"/>
                </a:rPr>
                <a:t>牢固树立“量水而行”发展理念，区域经济社会发展要把水资源作为最大的刚性约束，以水而定，量水而行，坚决抑制不合理用水需求，努力形成促进自治区生态保护和高质量发展的水资源合理配置和高效利用新格局。</a:t>
              </a:r>
              <a:endParaRPr lang="zh-CN" altLang="zh-CN" sz="1600" b="1" dirty="0">
                <a:solidFill>
                  <a:schemeClr val="tx1"/>
                </a:solidFill>
                <a:latin typeface="华文楷体" panose="02010600040101010101" charset="-122"/>
                <a:ea typeface="华文楷体" panose="02010600040101010101" charset="-122"/>
                <a:sym typeface="+mn-ea"/>
              </a:endParaRPr>
            </a:p>
          </p:txBody>
        </p:sp>
      </p:grpSp>
      <p:sp>
        <p:nvSpPr>
          <p:cNvPr id="7" name="TextBox 6"/>
          <p:cNvSpPr txBox="true"/>
          <p:nvPr/>
        </p:nvSpPr>
        <p:spPr>
          <a:xfrm>
            <a:off x="532067" y="116632"/>
            <a:ext cx="3299469" cy="646331"/>
          </a:xfrm>
          <a:prstGeom prst="rect">
            <a:avLst/>
          </a:prstGeom>
          <a:noFill/>
        </p:spPr>
        <p:txBody>
          <a:bodyPr wrap="square" rtlCol="0">
            <a:spAutoFit/>
          </a:bodyPr>
          <a:lstStyle/>
          <a:p>
            <a:r>
              <a:rPr lang="zh-CN" altLang="en-US" sz="3600" b="1" dirty="0" smtClean="0">
                <a:solidFill>
                  <a:schemeClr val="tx2">
                    <a:lumMod val="75000"/>
                  </a:schemeClr>
                </a:solidFill>
                <a:latin typeface="宋体" pitchFamily="2" charset="-122"/>
                <a:ea typeface="宋体" pitchFamily="2" charset="-122"/>
              </a:rPr>
              <a:t>基 本 </a:t>
            </a:r>
            <a:r>
              <a:rPr lang="zh-CN" altLang="zh-CN" sz="3600" b="1" dirty="0" smtClean="0">
                <a:solidFill>
                  <a:schemeClr val="tx2">
                    <a:lumMod val="75000"/>
                  </a:schemeClr>
                </a:solidFill>
                <a:latin typeface="宋体" pitchFamily="2" charset="-122"/>
                <a:ea typeface="宋体" pitchFamily="2" charset="-122"/>
              </a:rPr>
              <a:t>原</a:t>
            </a:r>
            <a:r>
              <a:rPr lang="en-US" altLang="zh-CN" sz="3600" b="1" dirty="0" smtClean="0">
                <a:solidFill>
                  <a:schemeClr val="tx2">
                    <a:lumMod val="75000"/>
                  </a:schemeClr>
                </a:solidFill>
                <a:latin typeface="宋体" pitchFamily="2" charset="-122"/>
                <a:ea typeface="宋体" pitchFamily="2" charset="-122"/>
              </a:rPr>
              <a:t> </a:t>
            </a:r>
            <a:r>
              <a:rPr lang="zh-CN" altLang="zh-CN" sz="3600" b="1" dirty="0" smtClean="0">
                <a:solidFill>
                  <a:schemeClr val="tx2">
                    <a:lumMod val="75000"/>
                  </a:schemeClr>
                </a:solidFill>
                <a:latin typeface="宋体" pitchFamily="2" charset="-122"/>
                <a:ea typeface="宋体" pitchFamily="2" charset="-122"/>
              </a:rPr>
              <a:t>则</a:t>
            </a:r>
            <a:endParaRPr lang="zh-CN" altLang="zh-CN" sz="3600" b="1" dirty="0" smtClean="0">
              <a:solidFill>
                <a:schemeClr val="tx2">
                  <a:lumMod val="75000"/>
                </a:schemeClr>
              </a:solidFill>
              <a:latin typeface="宋体" pitchFamily="2" charset="-122"/>
              <a:ea typeface="宋体" pitchFamily="2" charset="-122"/>
            </a:endParaRPr>
          </a:p>
        </p:txBody>
      </p:sp>
      <p:grpSp>
        <p:nvGrpSpPr>
          <p:cNvPr id="5" name="组合 4"/>
          <p:cNvGrpSpPr/>
          <p:nvPr/>
        </p:nvGrpSpPr>
        <p:grpSpPr>
          <a:xfrm>
            <a:off x="3956050" y="3616325"/>
            <a:ext cx="1316990" cy="1106170"/>
            <a:chOff x="1589251" y="2569446"/>
            <a:chExt cx="1002708" cy="1002708"/>
          </a:xfrm>
        </p:grpSpPr>
        <p:grpSp>
          <p:nvGrpSpPr>
            <p:cNvPr id="6" name="íşļîḍê"/>
            <p:cNvGrpSpPr/>
            <p:nvPr/>
          </p:nvGrpSpPr>
          <p:grpSpPr>
            <a:xfrm>
              <a:off x="1589251" y="2569446"/>
              <a:ext cx="1002708" cy="1002708"/>
              <a:chOff x="908631" y="1661878"/>
              <a:chExt cx="2472584" cy="2472584"/>
            </a:xfrm>
          </p:grpSpPr>
          <p:sp>
            <p:nvSpPr>
              <p:cNvPr id="9" name="i$ļïdè"/>
              <p:cNvSpPr/>
              <p:nvPr/>
            </p:nvSpPr>
            <p:spPr bwMode="auto">
              <a:xfrm rot="4026370">
                <a:off x="908631" y="1661878"/>
                <a:ext cx="2472584" cy="2472584"/>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B5E2ED">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anchor="ctr"/>
              <a:lstStyle/>
              <a:p>
                <a:pPr algn="ctr"/>
              </a:p>
            </p:txBody>
          </p:sp>
          <p:sp>
            <p:nvSpPr>
              <p:cNvPr id="10" name="işḻíďê"/>
              <p:cNvSpPr/>
              <p:nvPr/>
            </p:nvSpPr>
            <p:spPr bwMode="auto">
              <a:xfrm rot="4026370">
                <a:off x="1240876" y="1979224"/>
                <a:ext cx="1955925" cy="1810923"/>
              </a:xfrm>
              <a:prstGeom prst="ellipse">
                <a:avLst/>
              </a:prstGeom>
              <a:solidFill>
                <a:srgbClr val="44ACB0"/>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dirty="0"/>
              </a:p>
            </p:txBody>
          </p:sp>
        </p:grpSp>
        <p:sp>
          <p:nvSpPr>
            <p:cNvPr id="11" name="文本框 10"/>
            <p:cNvSpPr txBox="true"/>
            <p:nvPr/>
          </p:nvSpPr>
          <p:spPr>
            <a:xfrm>
              <a:off x="1652823" y="2806631"/>
              <a:ext cx="929005" cy="528983"/>
            </a:xfrm>
            <a:prstGeom prst="rect">
              <a:avLst/>
            </a:prstGeom>
            <a:noFill/>
          </p:spPr>
          <p:txBody>
            <a:bodyPr wrap="square">
              <a:spAutoFit/>
            </a:bodyPr>
            <a:lstStyle/>
            <a:p>
              <a:pPr algn="ctr"/>
              <a:r>
                <a:rPr lang="zh-CN" altLang="zh-CN" sz="1600" b="1" dirty="0">
                  <a:solidFill>
                    <a:srgbClr val="FF0000"/>
                  </a:solidFill>
                  <a:latin typeface="华文楷体" panose="02010600040101010101" charset="-122"/>
                  <a:ea typeface="华文楷体" panose="02010600040101010101" charset="-122"/>
                  <a:sym typeface="+mn-ea"/>
                </a:rPr>
                <a:t>总量控制</a:t>
              </a:r>
              <a:endParaRPr lang="zh-CN" altLang="zh-CN" sz="1600" b="1" dirty="0">
                <a:solidFill>
                  <a:srgbClr val="FF0000"/>
                </a:solidFill>
                <a:latin typeface="华文楷体" panose="02010600040101010101" charset="-122"/>
                <a:ea typeface="华文楷体" panose="02010600040101010101" charset="-122"/>
                <a:sym typeface="+mn-ea"/>
              </a:endParaRPr>
            </a:p>
            <a:p>
              <a:pPr algn="ctr"/>
              <a:r>
                <a:rPr lang="zh-CN" altLang="zh-CN" sz="1600" b="1" dirty="0">
                  <a:solidFill>
                    <a:srgbClr val="FF0000"/>
                  </a:solidFill>
                  <a:latin typeface="华文楷体" panose="02010600040101010101" charset="-122"/>
                  <a:ea typeface="华文楷体" panose="02010600040101010101" charset="-122"/>
                  <a:sym typeface="+mn-ea"/>
                </a:rPr>
                <a:t>生态优先</a:t>
              </a:r>
              <a:endParaRPr lang="zh-CN" altLang="zh-CN" sz="1600" b="1" dirty="0">
                <a:solidFill>
                  <a:srgbClr val="FF0000"/>
                </a:solidFill>
                <a:latin typeface="华文楷体" panose="02010600040101010101" charset="-122"/>
                <a:ea typeface="华文楷体" panose="02010600040101010101" charset="-122"/>
                <a:sym typeface="+mn-ea"/>
              </a:endParaRPr>
            </a:p>
          </p:txBody>
        </p:sp>
      </p:grpSp>
      <p:grpSp>
        <p:nvGrpSpPr>
          <p:cNvPr id="53" name="组合 52"/>
          <p:cNvGrpSpPr/>
          <p:nvPr/>
        </p:nvGrpSpPr>
        <p:grpSpPr>
          <a:xfrm>
            <a:off x="2016125" y="4883785"/>
            <a:ext cx="3685540" cy="1627598"/>
            <a:chOff x="5625" y="7110"/>
            <a:chExt cx="3537" cy="3810"/>
          </a:xfrm>
        </p:grpSpPr>
        <p:sp>
          <p:nvSpPr>
            <p:cNvPr id="33" name="圆角矩形 32"/>
            <p:cNvSpPr/>
            <p:nvPr/>
          </p:nvSpPr>
          <p:spPr>
            <a:xfrm>
              <a:off x="5625" y="7110"/>
              <a:ext cx="3537" cy="3786"/>
            </a:xfrm>
            <a:prstGeom prst="roundRect">
              <a:avLst/>
            </a:prstGeom>
            <a:noFill/>
            <a:ln>
              <a:solidFill>
                <a:srgbClr val="44A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true"/>
            <p:nvPr/>
          </p:nvSpPr>
          <p:spPr>
            <a:xfrm>
              <a:off x="5784" y="7248"/>
              <a:ext cx="3377" cy="3672"/>
            </a:xfrm>
            <a:prstGeom prst="rect">
              <a:avLst/>
            </a:prstGeom>
            <a:noFill/>
          </p:spPr>
          <p:txBody>
            <a:bodyPr wrap="square" rtlCol="0" anchor="t">
              <a:spAutoFit/>
            </a:bodyPr>
            <a:lstStyle/>
            <a:p>
              <a:pPr fontAlgn="auto">
                <a:lnSpc>
                  <a:spcPct val="150000"/>
                </a:lnSpc>
              </a:pPr>
              <a:r>
                <a:rPr lang="zh-CN" altLang="zh-CN" sz="1600" b="1" dirty="0">
                  <a:solidFill>
                    <a:schemeClr val="tx1"/>
                  </a:solidFill>
                  <a:latin typeface="华文楷体" panose="02010600040101010101" charset="-122"/>
                  <a:ea typeface="华文楷体" panose="02010600040101010101" charset="-122"/>
                  <a:sym typeface="+mn-ea"/>
                </a:rPr>
                <a:t>确定区域用水总量管控指标时，预先留足河道等生态基本流量（水量），用水总量管控指标不超过区域地表水分水量、地下水可开采量之和。</a:t>
              </a:r>
              <a:endParaRPr lang="zh-CN" altLang="zh-CN" sz="1600" b="1" dirty="0">
                <a:solidFill>
                  <a:schemeClr val="tx1"/>
                </a:solidFill>
                <a:latin typeface="华文楷体" panose="02010600040101010101" charset="-122"/>
                <a:ea typeface="华文楷体" panose="02010600040101010101" charset="-122"/>
                <a:sym typeface="+mn-ea"/>
              </a:endParaRPr>
            </a:p>
          </p:txBody>
        </p:sp>
      </p:grpSp>
      <p:grpSp>
        <p:nvGrpSpPr>
          <p:cNvPr id="59" name="组合 58"/>
          <p:cNvGrpSpPr/>
          <p:nvPr/>
        </p:nvGrpSpPr>
        <p:grpSpPr>
          <a:xfrm>
            <a:off x="5659120" y="941705"/>
            <a:ext cx="6361430" cy="1937690"/>
            <a:chOff x="7230" y="1628"/>
            <a:chExt cx="7717" cy="2419"/>
          </a:xfrm>
        </p:grpSpPr>
        <p:sp>
          <p:nvSpPr>
            <p:cNvPr id="32" name="圆角矩形 31"/>
            <p:cNvSpPr/>
            <p:nvPr/>
          </p:nvSpPr>
          <p:spPr>
            <a:xfrm>
              <a:off x="7230" y="1628"/>
              <a:ext cx="7688" cy="2268"/>
            </a:xfrm>
            <a:prstGeom prst="roundRect">
              <a:avLst/>
            </a:prstGeom>
            <a:noFill/>
            <a:ln>
              <a:solidFill>
                <a:srgbClr val="3CA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true"/>
            <p:nvPr/>
          </p:nvSpPr>
          <p:spPr>
            <a:xfrm>
              <a:off x="7258" y="1628"/>
              <a:ext cx="7689" cy="2419"/>
            </a:xfrm>
            <a:prstGeom prst="rect">
              <a:avLst/>
            </a:prstGeom>
            <a:noFill/>
          </p:spPr>
          <p:txBody>
            <a:bodyPr wrap="square" rtlCol="0" anchor="t">
              <a:spAutoFit/>
            </a:bodyPr>
            <a:lstStyle/>
            <a:p>
              <a:pPr fontAlgn="auto">
                <a:lnSpc>
                  <a:spcPct val="150000"/>
                </a:lnSpc>
              </a:pPr>
              <a:r>
                <a:rPr lang="zh-CN" altLang="zh-CN" sz="1600" b="1" dirty="0">
                  <a:solidFill>
                    <a:schemeClr val="tx1"/>
                  </a:solidFill>
                  <a:latin typeface="华文楷体" panose="02010600040101010101" charset="-122"/>
                  <a:ea typeface="华文楷体" panose="02010600040101010101" charset="-122"/>
                  <a:sym typeface="+mn-ea"/>
                </a:rPr>
                <a:t>推进各领域、各行业深度节水控水，区域水资源配置方案充分考虑“十四五”期间农业、工业、生活节水潜力。以农业节水为重点，着力推进河套灌区等大中型灌区、井灌区节水改造，节约水量优先用于生态和回补超采地下水。提高再生水、疏干水等非常规水源利用量和利用率。</a:t>
              </a:r>
              <a:endParaRPr lang="zh-CN" altLang="zh-CN" sz="1600" b="1" dirty="0">
                <a:solidFill>
                  <a:schemeClr val="tx1"/>
                </a:solidFill>
                <a:latin typeface="华文楷体" panose="02010600040101010101" charset="-122"/>
                <a:ea typeface="华文楷体" panose="02010600040101010101" charset="-122"/>
                <a:sym typeface="+mn-ea"/>
              </a:endParaRPr>
            </a:p>
          </p:txBody>
        </p:sp>
      </p:grpSp>
      <p:grpSp>
        <p:nvGrpSpPr>
          <p:cNvPr id="62" name="组合 61"/>
          <p:cNvGrpSpPr/>
          <p:nvPr/>
        </p:nvGrpSpPr>
        <p:grpSpPr>
          <a:xfrm>
            <a:off x="6182995" y="4794250"/>
            <a:ext cx="5740400" cy="1938020"/>
            <a:chOff x="10054" y="7680"/>
            <a:chExt cx="3467" cy="3501"/>
          </a:xfrm>
        </p:grpSpPr>
        <p:sp>
          <p:nvSpPr>
            <p:cNvPr id="34" name="圆角矩形 33"/>
            <p:cNvSpPr/>
            <p:nvPr/>
          </p:nvSpPr>
          <p:spPr>
            <a:xfrm>
              <a:off x="10054" y="7680"/>
              <a:ext cx="3467" cy="3346"/>
            </a:xfrm>
            <a:prstGeom prst="roundRect">
              <a:avLst/>
            </a:prstGeom>
            <a:noFill/>
            <a:ln>
              <a:solidFill>
                <a:srgbClr val="007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true"/>
            <p:nvPr/>
          </p:nvSpPr>
          <p:spPr>
            <a:xfrm>
              <a:off x="10190" y="7680"/>
              <a:ext cx="3331" cy="3501"/>
            </a:xfrm>
            <a:prstGeom prst="rect">
              <a:avLst/>
            </a:prstGeom>
            <a:noFill/>
          </p:spPr>
          <p:txBody>
            <a:bodyPr wrap="square" rtlCol="0" anchor="t">
              <a:spAutoFit/>
            </a:bodyPr>
            <a:lstStyle/>
            <a:p>
              <a:pPr fontAlgn="auto">
                <a:lnSpc>
                  <a:spcPct val="150000"/>
                </a:lnSpc>
              </a:pPr>
              <a:r>
                <a:rPr lang="zh-CN" altLang="zh-CN" sz="1600" b="1" dirty="0">
                  <a:solidFill>
                    <a:schemeClr val="tx1"/>
                  </a:solidFill>
                  <a:latin typeface="华文楷体" panose="02010600040101010101" charset="-122"/>
                  <a:ea typeface="华文楷体" panose="02010600040101010101" charset="-122"/>
                  <a:sym typeface="+mn-ea"/>
                </a:rPr>
                <a:t>统筹协调生活、生产和生态用水，合理配置当地水、外调水、非常规水。优质水源优先保障城乡居民生活。工业生产优先配置再生水、疏干水，工业项目新增使用黄河干流水通过水权转让或者水权交易方式取得。除松花江、嫩江流域外，不再新增农业灌溉用水，有计划退减超用水量。</a:t>
              </a:r>
              <a:endParaRPr lang="zh-CN" altLang="zh-CN" sz="1600" b="1" dirty="0">
                <a:solidFill>
                  <a:schemeClr val="tx1"/>
                </a:solidFill>
                <a:latin typeface="华文楷体" panose="02010600040101010101" charset="-122"/>
                <a:ea typeface="华文楷体" panose="02010600040101010101" charset="-122"/>
                <a:sym typeface="+mn-ea"/>
              </a:endParaRPr>
            </a:p>
          </p:txBody>
        </p:sp>
      </p:grpSp>
      <p:grpSp>
        <p:nvGrpSpPr>
          <p:cNvPr id="95" name="组合 94"/>
          <p:cNvGrpSpPr/>
          <p:nvPr/>
        </p:nvGrpSpPr>
        <p:grpSpPr>
          <a:xfrm>
            <a:off x="2295525" y="2781419"/>
            <a:ext cx="1238250" cy="1223645"/>
            <a:chOff x="1417166" y="2528656"/>
            <a:chExt cx="1002708" cy="1002708"/>
          </a:xfrm>
        </p:grpSpPr>
        <p:grpSp>
          <p:nvGrpSpPr>
            <p:cNvPr id="49" name="íşļîḍê"/>
            <p:cNvGrpSpPr/>
            <p:nvPr/>
          </p:nvGrpSpPr>
          <p:grpSpPr>
            <a:xfrm>
              <a:off x="1417166" y="2528656"/>
              <a:ext cx="1002708" cy="1002708"/>
              <a:chOff x="484285" y="1561294"/>
              <a:chExt cx="2472584" cy="2472584"/>
            </a:xfrm>
          </p:grpSpPr>
          <p:sp>
            <p:nvSpPr>
              <p:cNvPr id="66" name="i$ļïdè"/>
              <p:cNvSpPr/>
              <p:nvPr/>
            </p:nvSpPr>
            <p:spPr bwMode="auto">
              <a:xfrm rot="4026370">
                <a:off x="484285" y="1561294"/>
                <a:ext cx="2472584" cy="2472584"/>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B5E2ED">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anchor="ctr"/>
              <a:lstStyle/>
              <a:p>
                <a:pPr algn="ctr"/>
              </a:p>
            </p:txBody>
          </p:sp>
          <p:sp>
            <p:nvSpPr>
              <p:cNvPr id="67" name="işḻíďê"/>
              <p:cNvSpPr/>
              <p:nvPr/>
            </p:nvSpPr>
            <p:spPr bwMode="auto">
              <a:xfrm rot="4026370">
                <a:off x="749260" y="1881297"/>
                <a:ext cx="1943725" cy="1942581"/>
              </a:xfrm>
              <a:prstGeom prst="ellipse">
                <a:avLst/>
              </a:prstGeom>
              <a:solidFill>
                <a:srgbClr val="64BBBC"/>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dirty="0"/>
              </a:p>
            </p:txBody>
          </p:sp>
        </p:grpSp>
        <p:sp>
          <p:nvSpPr>
            <p:cNvPr id="71" name="文本框 70"/>
            <p:cNvSpPr txBox="true"/>
            <p:nvPr/>
          </p:nvSpPr>
          <p:spPr>
            <a:xfrm>
              <a:off x="1461618" y="2791072"/>
              <a:ext cx="914439" cy="478269"/>
            </a:xfrm>
            <a:prstGeom prst="rect">
              <a:avLst/>
            </a:prstGeom>
            <a:noFill/>
          </p:spPr>
          <p:txBody>
            <a:bodyPr wrap="square">
              <a:spAutoFit/>
            </a:bodyPr>
            <a:lstStyle/>
            <a:p>
              <a:pPr algn="ctr"/>
              <a:r>
                <a:rPr lang="zh-CN" altLang="zh-CN" sz="1600" b="1" dirty="0">
                  <a:solidFill>
                    <a:srgbClr val="FF0000"/>
                  </a:solidFill>
                  <a:latin typeface="华文楷体" panose="02010600040101010101" charset="-122"/>
                  <a:ea typeface="华文楷体" panose="02010600040101010101" charset="-122"/>
                  <a:sym typeface="+mn-ea"/>
                </a:rPr>
                <a:t>以水定需</a:t>
              </a:r>
              <a:endParaRPr lang="zh-CN" altLang="zh-CN" sz="1600" b="1" dirty="0">
                <a:solidFill>
                  <a:srgbClr val="FF0000"/>
                </a:solidFill>
                <a:latin typeface="华文楷体" panose="02010600040101010101" charset="-122"/>
                <a:ea typeface="华文楷体" panose="02010600040101010101" charset="-122"/>
                <a:sym typeface="+mn-ea"/>
              </a:endParaRPr>
            </a:p>
            <a:p>
              <a:pPr algn="ctr"/>
              <a:r>
                <a:rPr lang="zh-CN" altLang="zh-CN" sz="1600" b="1" dirty="0">
                  <a:solidFill>
                    <a:srgbClr val="FF0000"/>
                  </a:solidFill>
                  <a:latin typeface="华文楷体" panose="02010600040101010101" charset="-122"/>
                  <a:ea typeface="华文楷体" panose="02010600040101010101" charset="-122"/>
                  <a:sym typeface="+mn-ea"/>
                </a:rPr>
                <a:t>量水而行</a:t>
              </a:r>
              <a:endParaRPr lang="zh-CN" altLang="zh-CN" sz="1600" b="1" dirty="0">
                <a:solidFill>
                  <a:srgbClr val="FF0000"/>
                </a:solidFill>
                <a:latin typeface="华文楷体" panose="02010600040101010101" charset="-122"/>
                <a:ea typeface="华文楷体" panose="02010600040101010101" charset="-122"/>
                <a:sym typeface="+mn-ea"/>
              </a:endParaRPr>
            </a:p>
          </p:txBody>
        </p:sp>
      </p:grpSp>
      <p:cxnSp>
        <p:nvCxnSpPr>
          <p:cNvPr id="43" name="直接连接符 42"/>
          <p:cNvCxnSpPr/>
          <p:nvPr/>
        </p:nvCxnSpPr>
        <p:spPr>
          <a:xfrm>
            <a:off x="614680" y="838835"/>
            <a:ext cx="11823065" cy="10160"/>
          </a:xfrm>
          <a:prstGeom prst="line">
            <a:avLst/>
          </a:prstGeom>
          <a:ln w="28575" cmpd="sng">
            <a:solidFill>
              <a:srgbClr val="64BBBC"/>
            </a:solidFill>
            <a:prstDash val="solid"/>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9628505" y="3789680"/>
            <a:ext cx="1282065" cy="971550"/>
            <a:chOff x="1288239" y="2551031"/>
            <a:chExt cx="1002708" cy="1002708"/>
          </a:xfrm>
        </p:grpSpPr>
        <p:grpSp>
          <p:nvGrpSpPr>
            <p:cNvPr id="15" name="íşļîḍê"/>
            <p:cNvGrpSpPr/>
            <p:nvPr/>
          </p:nvGrpSpPr>
          <p:grpSpPr>
            <a:xfrm>
              <a:off x="1288239" y="2551031"/>
              <a:ext cx="1002708" cy="1002708"/>
              <a:chOff x="166364" y="1616468"/>
              <a:chExt cx="2472584" cy="2472584"/>
            </a:xfrm>
          </p:grpSpPr>
          <p:sp>
            <p:nvSpPr>
              <p:cNvPr id="16" name="i$ļïdè"/>
              <p:cNvSpPr/>
              <p:nvPr/>
            </p:nvSpPr>
            <p:spPr bwMode="auto">
              <a:xfrm rot="4026370">
                <a:off x="166364" y="1616468"/>
                <a:ext cx="2472584" cy="2472584"/>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B5E2ED">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anchor="ctr"/>
              <a:lstStyle/>
              <a:p>
                <a:pPr algn="ctr"/>
              </a:p>
            </p:txBody>
          </p:sp>
          <p:sp>
            <p:nvSpPr>
              <p:cNvPr id="17" name="işḻíďê"/>
              <p:cNvSpPr/>
              <p:nvPr/>
            </p:nvSpPr>
            <p:spPr bwMode="auto">
              <a:xfrm rot="4026370">
                <a:off x="405977" y="1913928"/>
                <a:ext cx="2117049" cy="1942307"/>
              </a:xfrm>
              <a:prstGeom prst="ellipse">
                <a:avLst/>
              </a:prstGeom>
              <a:solidFill>
                <a:srgbClr val="0071B8"/>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dirty="0"/>
              </a:p>
            </p:txBody>
          </p:sp>
        </p:grpSp>
        <p:sp>
          <p:nvSpPr>
            <p:cNvPr id="18" name="文本框 17"/>
            <p:cNvSpPr txBox="true"/>
            <p:nvPr/>
          </p:nvSpPr>
          <p:spPr>
            <a:xfrm>
              <a:off x="1350178" y="2768963"/>
              <a:ext cx="929680" cy="602280"/>
            </a:xfrm>
            <a:prstGeom prst="rect">
              <a:avLst/>
            </a:prstGeom>
            <a:noFill/>
          </p:spPr>
          <p:txBody>
            <a:bodyPr wrap="square">
              <a:spAutoFit/>
            </a:bodyPr>
            <a:lstStyle/>
            <a:p>
              <a:pPr algn="ctr"/>
              <a:r>
                <a:rPr lang="zh-CN" altLang="zh-CN" sz="1600" b="1" dirty="0">
                  <a:solidFill>
                    <a:srgbClr val="FF0000"/>
                  </a:solidFill>
                  <a:latin typeface="华文楷体" panose="02010600040101010101" charset="-122"/>
                  <a:ea typeface="华文楷体" panose="02010600040101010101" charset="-122"/>
                  <a:sym typeface="+mn-ea"/>
                </a:rPr>
                <a:t>用途管控</a:t>
              </a:r>
              <a:endParaRPr lang="zh-CN" altLang="zh-CN" sz="1600" b="1" dirty="0">
                <a:solidFill>
                  <a:srgbClr val="FF0000"/>
                </a:solidFill>
                <a:latin typeface="华文楷体" panose="02010600040101010101" charset="-122"/>
                <a:ea typeface="华文楷体" panose="02010600040101010101" charset="-122"/>
                <a:sym typeface="+mn-ea"/>
              </a:endParaRPr>
            </a:p>
            <a:p>
              <a:pPr algn="ctr"/>
              <a:r>
                <a:rPr lang="zh-CN" altLang="zh-CN" sz="1600" b="1" dirty="0">
                  <a:solidFill>
                    <a:srgbClr val="FF0000"/>
                  </a:solidFill>
                  <a:latin typeface="华文楷体" panose="02010600040101010101" charset="-122"/>
                  <a:ea typeface="华文楷体" panose="02010600040101010101" charset="-122"/>
                  <a:sym typeface="+mn-ea"/>
                </a:rPr>
                <a:t>优化配置</a:t>
              </a:r>
              <a:endParaRPr lang="zh-CN" altLang="zh-CN" sz="1600" b="1" dirty="0">
                <a:solidFill>
                  <a:srgbClr val="FF0000"/>
                </a:solidFill>
                <a:latin typeface="华文楷体" panose="02010600040101010101" charset="-122"/>
                <a:ea typeface="华文楷体" panose="02010600040101010101" charset="-122"/>
                <a:sym typeface="+mn-ea"/>
              </a:endParaRPr>
            </a:p>
          </p:txBody>
        </p:sp>
      </p:grpSp>
      <p:grpSp>
        <p:nvGrpSpPr>
          <p:cNvPr id="56" name="组合 55"/>
          <p:cNvGrpSpPr/>
          <p:nvPr/>
        </p:nvGrpSpPr>
        <p:grpSpPr>
          <a:xfrm rot="16200000">
            <a:off x="4510405" y="4651375"/>
            <a:ext cx="208280" cy="223520"/>
            <a:chOff x="2548372" y="3191207"/>
            <a:chExt cx="182870" cy="198446"/>
          </a:xfrm>
          <a:solidFill>
            <a:srgbClr val="3CA4BE"/>
          </a:solidFill>
        </p:grpSpPr>
        <p:sp>
          <p:nvSpPr>
            <p:cNvPr id="57" name="íṩlîďê"/>
            <p:cNvSpPr/>
            <p:nvPr/>
          </p:nvSpPr>
          <p:spPr>
            <a:xfrm rot="16200000">
              <a:off x="2585277" y="3154302"/>
              <a:ext cx="101926" cy="175735"/>
            </a:xfrm>
            <a:custGeom>
              <a:avLst/>
              <a:gdLst>
                <a:gd name="connsiteX0" fmla="*/ 194649 w 194649"/>
                <a:gd name="connsiteY0" fmla="*/ 335602 h 335602"/>
                <a:gd name="connsiteX1" fmla="*/ 0 w 194649"/>
                <a:gd name="connsiteY1" fmla="*/ 335602 h 335602"/>
                <a:gd name="connsiteX2" fmla="*/ 0 w 194649"/>
                <a:gd name="connsiteY2" fmla="*/ 0 h 335602"/>
              </a:gdLst>
              <a:ahLst/>
              <a:cxnLst>
                <a:cxn ang="0">
                  <a:pos x="connsiteX0" y="connsiteY0"/>
                </a:cxn>
                <a:cxn ang="0">
                  <a:pos x="connsiteX1" y="connsiteY1"/>
                </a:cxn>
                <a:cxn ang="0">
                  <a:pos x="connsiteX2" y="connsiteY2"/>
                </a:cxn>
              </a:cxnLst>
              <a:rect l="l" t="t" r="r" b="b"/>
              <a:pathLst>
                <a:path w="194649" h="335602">
                  <a:moveTo>
                    <a:pt x="194649" y="335602"/>
                  </a:moveTo>
                  <a:lnTo>
                    <a:pt x="0" y="33560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8" name="íşḻïdê"/>
            <p:cNvSpPr/>
            <p:nvPr/>
          </p:nvSpPr>
          <p:spPr>
            <a:xfrm rot="16200000">
              <a:off x="2592410" y="3250822"/>
              <a:ext cx="101927" cy="175736"/>
            </a:xfrm>
            <a:custGeom>
              <a:avLst/>
              <a:gdLst>
                <a:gd name="connsiteX0" fmla="*/ 194651 w 194651"/>
                <a:gd name="connsiteY0" fmla="*/ 1 h 335603"/>
                <a:gd name="connsiteX1" fmla="*/ 194651 w 194651"/>
                <a:gd name="connsiteY1" fmla="*/ 335603 h 335603"/>
                <a:gd name="connsiteX2" fmla="*/ 0 w 194651"/>
                <a:gd name="connsiteY2" fmla="*/ 335603 h 335603"/>
                <a:gd name="connsiteX3" fmla="*/ 194650 w 194651"/>
                <a:gd name="connsiteY3" fmla="*/ 0 h 335603"/>
              </a:gdLst>
              <a:ahLst/>
              <a:cxnLst>
                <a:cxn ang="0">
                  <a:pos x="connsiteX0" y="connsiteY0"/>
                </a:cxn>
                <a:cxn ang="0">
                  <a:pos x="connsiteX1" y="connsiteY1"/>
                </a:cxn>
                <a:cxn ang="0">
                  <a:pos x="connsiteX2" y="connsiteY2"/>
                </a:cxn>
                <a:cxn ang="0">
                  <a:pos x="connsiteX3" y="connsiteY3"/>
                </a:cxn>
              </a:cxnLst>
              <a:rect l="l" t="t" r="r" b="b"/>
              <a:pathLst>
                <a:path w="194651" h="335603">
                  <a:moveTo>
                    <a:pt x="194651" y="1"/>
                  </a:moveTo>
                  <a:lnTo>
                    <a:pt x="194651" y="335603"/>
                  </a:lnTo>
                  <a:lnTo>
                    <a:pt x="0" y="335603"/>
                  </a:lnTo>
                  <a:lnTo>
                    <a:pt x="1946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12" name="等腰三角形 11"/>
          <p:cNvSpPr/>
          <p:nvPr/>
        </p:nvSpPr>
        <p:spPr>
          <a:xfrm>
            <a:off x="2807335" y="2636912"/>
            <a:ext cx="215900" cy="215900"/>
          </a:xfrm>
          <a:prstGeom prst="triangle">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10800000">
            <a:off x="10138410" y="4723765"/>
            <a:ext cx="244475" cy="103505"/>
          </a:xfrm>
          <a:prstGeom prst="triangle">
            <a:avLst/>
          </a:prstGeom>
          <a:gradFill>
            <a:gsLst>
              <a:gs pos="0">
                <a:srgbClr val="007BD3"/>
              </a:gs>
              <a:gs pos="100000">
                <a:srgbClr val="034373"/>
              </a:gs>
            </a:gsLst>
            <a:lin ang="5400000"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7292975" y="2738120"/>
            <a:ext cx="1181735" cy="1019175"/>
            <a:chOff x="8893" y="3929"/>
            <a:chExt cx="1670" cy="1674"/>
          </a:xfrm>
        </p:grpSpPr>
        <p:grpSp>
          <p:nvGrpSpPr>
            <p:cNvPr id="46" name="组合 45"/>
            <p:cNvGrpSpPr/>
            <p:nvPr/>
          </p:nvGrpSpPr>
          <p:grpSpPr>
            <a:xfrm>
              <a:off x="8893" y="4024"/>
              <a:ext cx="1670" cy="1579"/>
              <a:chOff x="1402560" y="2551031"/>
              <a:chExt cx="1060495" cy="1002708"/>
            </a:xfrm>
          </p:grpSpPr>
          <p:grpSp>
            <p:nvGrpSpPr>
              <p:cNvPr id="65" name="íşļîḍê"/>
              <p:cNvGrpSpPr/>
              <p:nvPr/>
            </p:nvGrpSpPr>
            <p:grpSpPr>
              <a:xfrm>
                <a:off x="1417166" y="2551031"/>
                <a:ext cx="1002708" cy="1002708"/>
                <a:chOff x="484285" y="1616468"/>
                <a:chExt cx="2472584" cy="2472584"/>
              </a:xfrm>
            </p:grpSpPr>
            <p:sp>
              <p:nvSpPr>
                <p:cNvPr id="68" name="i$ļïdè"/>
                <p:cNvSpPr/>
                <p:nvPr/>
              </p:nvSpPr>
              <p:spPr bwMode="auto">
                <a:xfrm rot="4026370">
                  <a:off x="484285" y="1616468"/>
                  <a:ext cx="2472584" cy="2472584"/>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B5E2ED">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anchor="ctr"/>
                <a:lstStyle/>
                <a:p>
                  <a:pPr algn="ctr"/>
                </a:p>
              </p:txBody>
            </p:sp>
            <p:sp>
              <p:nvSpPr>
                <p:cNvPr id="69" name="işḻíďê"/>
                <p:cNvSpPr/>
                <p:nvPr/>
              </p:nvSpPr>
              <p:spPr bwMode="auto">
                <a:xfrm rot="4026370">
                  <a:off x="749260" y="1881297"/>
                  <a:ext cx="1943725" cy="1942581"/>
                </a:xfrm>
                <a:prstGeom prst="ellipse">
                  <a:avLst/>
                </a:prstGeom>
                <a:solidFill>
                  <a:srgbClr val="25B0D2"/>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dirty="0"/>
                </a:p>
              </p:txBody>
            </p:sp>
          </p:grpSp>
          <p:sp>
            <p:nvSpPr>
              <p:cNvPr id="70" name="文本框 69"/>
              <p:cNvSpPr txBox="true"/>
              <p:nvPr/>
            </p:nvSpPr>
            <p:spPr>
              <a:xfrm>
                <a:off x="1402560" y="2730743"/>
                <a:ext cx="1060495" cy="608679"/>
              </a:xfrm>
              <a:prstGeom prst="rect">
                <a:avLst/>
              </a:prstGeom>
              <a:noFill/>
            </p:spPr>
            <p:txBody>
              <a:bodyPr wrap="square">
                <a:spAutoFit/>
              </a:bodyPr>
              <a:lstStyle/>
              <a:p>
                <a:pPr algn="ctr"/>
                <a:r>
                  <a:rPr lang="zh-CN" altLang="zh-CN" sz="1600" b="1" dirty="0">
                    <a:solidFill>
                      <a:srgbClr val="FF0000"/>
                    </a:solidFill>
                    <a:latin typeface="华文楷体" panose="02010600040101010101" charset="-122"/>
                    <a:ea typeface="华文楷体" panose="02010600040101010101" charset="-122"/>
                    <a:sym typeface="+mn-ea"/>
                  </a:rPr>
                  <a:t>节水优先突出重点</a:t>
                </a:r>
                <a:endParaRPr lang="zh-CN" altLang="zh-CN" sz="1600" b="1" dirty="0">
                  <a:sym typeface="+mn-ea"/>
                </a:endParaRPr>
              </a:p>
            </p:txBody>
          </p:sp>
        </p:grpSp>
        <p:grpSp>
          <p:nvGrpSpPr>
            <p:cNvPr id="72" name="组合 71"/>
            <p:cNvGrpSpPr/>
            <p:nvPr/>
          </p:nvGrpSpPr>
          <p:grpSpPr>
            <a:xfrm rot="5640000">
              <a:off x="9594" y="3919"/>
              <a:ext cx="223" cy="242"/>
              <a:chOff x="2548372" y="3191207"/>
              <a:chExt cx="182870" cy="198446"/>
            </a:xfrm>
            <a:solidFill>
              <a:srgbClr val="3CA4BE"/>
            </a:solidFill>
          </p:grpSpPr>
          <p:sp>
            <p:nvSpPr>
              <p:cNvPr id="73" name="íṩlîďê"/>
              <p:cNvSpPr/>
              <p:nvPr/>
            </p:nvSpPr>
            <p:spPr>
              <a:xfrm rot="16200000">
                <a:off x="2585277" y="3154302"/>
                <a:ext cx="101926" cy="175735"/>
              </a:xfrm>
              <a:custGeom>
                <a:avLst/>
                <a:gdLst>
                  <a:gd name="connsiteX0" fmla="*/ 194649 w 194649"/>
                  <a:gd name="connsiteY0" fmla="*/ 335602 h 335602"/>
                  <a:gd name="connsiteX1" fmla="*/ 0 w 194649"/>
                  <a:gd name="connsiteY1" fmla="*/ 335602 h 335602"/>
                  <a:gd name="connsiteX2" fmla="*/ 0 w 194649"/>
                  <a:gd name="connsiteY2" fmla="*/ 0 h 335602"/>
                </a:gdLst>
                <a:ahLst/>
                <a:cxnLst>
                  <a:cxn ang="0">
                    <a:pos x="connsiteX0" y="connsiteY0"/>
                  </a:cxn>
                  <a:cxn ang="0">
                    <a:pos x="connsiteX1" y="connsiteY1"/>
                  </a:cxn>
                  <a:cxn ang="0">
                    <a:pos x="connsiteX2" y="connsiteY2"/>
                  </a:cxn>
                </a:cxnLst>
                <a:rect l="l" t="t" r="r" b="b"/>
                <a:pathLst>
                  <a:path w="194649" h="335602">
                    <a:moveTo>
                      <a:pt x="194649" y="335602"/>
                    </a:moveTo>
                    <a:lnTo>
                      <a:pt x="0" y="33560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4" name="íşḻïdê"/>
              <p:cNvSpPr/>
              <p:nvPr/>
            </p:nvSpPr>
            <p:spPr>
              <a:xfrm rot="16200000">
                <a:off x="2592410" y="3250822"/>
                <a:ext cx="101927" cy="175736"/>
              </a:xfrm>
              <a:custGeom>
                <a:avLst/>
                <a:gdLst>
                  <a:gd name="connsiteX0" fmla="*/ 194651 w 194651"/>
                  <a:gd name="connsiteY0" fmla="*/ 1 h 335603"/>
                  <a:gd name="connsiteX1" fmla="*/ 194651 w 194651"/>
                  <a:gd name="connsiteY1" fmla="*/ 335603 h 335603"/>
                  <a:gd name="connsiteX2" fmla="*/ 0 w 194651"/>
                  <a:gd name="connsiteY2" fmla="*/ 335603 h 335603"/>
                  <a:gd name="connsiteX3" fmla="*/ 194650 w 194651"/>
                  <a:gd name="connsiteY3" fmla="*/ 0 h 335603"/>
                </a:gdLst>
                <a:ahLst/>
                <a:cxnLst>
                  <a:cxn ang="0">
                    <a:pos x="connsiteX0" y="connsiteY0"/>
                  </a:cxn>
                  <a:cxn ang="0">
                    <a:pos x="connsiteX1" y="connsiteY1"/>
                  </a:cxn>
                  <a:cxn ang="0">
                    <a:pos x="connsiteX2" y="connsiteY2"/>
                  </a:cxn>
                  <a:cxn ang="0">
                    <a:pos x="connsiteX3" y="connsiteY3"/>
                  </a:cxn>
                </a:cxnLst>
                <a:rect l="l" t="t" r="r" b="b"/>
                <a:pathLst>
                  <a:path w="194651" h="335603">
                    <a:moveTo>
                      <a:pt x="194651" y="1"/>
                    </a:moveTo>
                    <a:lnTo>
                      <a:pt x="194651" y="335603"/>
                    </a:lnTo>
                    <a:lnTo>
                      <a:pt x="0" y="335603"/>
                    </a:lnTo>
                    <a:lnTo>
                      <a:pt x="1946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6" name="TextBox 5"/>
          <p:cNvSpPr txBox="true"/>
          <p:nvPr/>
        </p:nvSpPr>
        <p:spPr>
          <a:xfrm>
            <a:off x="232410" y="118110"/>
            <a:ext cx="2978785" cy="645160"/>
          </a:xfrm>
          <a:prstGeom prst="rect">
            <a:avLst/>
          </a:prstGeom>
          <a:noFill/>
        </p:spPr>
        <p:txBody>
          <a:bodyPr wrap="square" rtlCol="0">
            <a:spAutoFit/>
          </a:bodyPr>
          <a:lstStyle/>
          <a:p>
            <a:r>
              <a:rPr lang="zh-CN" altLang="en-US" sz="3600" b="1" dirty="0" smtClean="0">
                <a:solidFill>
                  <a:srgbClr val="0070C0"/>
                </a:solidFill>
                <a:latin typeface="宋体" pitchFamily="2" charset="-122"/>
                <a:ea typeface="宋体" pitchFamily="2" charset="-122"/>
                <a:cs typeface="宋体" pitchFamily="2" charset="-122"/>
              </a:rPr>
              <a:t>主 要 目 标</a:t>
            </a:r>
            <a:endParaRPr lang="zh-CN" altLang="en-US" sz="3600" b="1" dirty="0" smtClean="0">
              <a:solidFill>
                <a:srgbClr val="0070C0"/>
              </a:solidFill>
              <a:latin typeface="宋体" pitchFamily="2" charset="-122"/>
              <a:ea typeface="宋体" pitchFamily="2" charset="-122"/>
              <a:cs typeface="宋体" pitchFamily="2" charset="-122"/>
            </a:endParaRPr>
          </a:p>
        </p:txBody>
      </p:sp>
      <p:graphicFrame>
        <p:nvGraphicFramePr>
          <p:cNvPr id="2" name="表格 1"/>
          <p:cNvGraphicFramePr>
            <a:graphicFrameLocks noGrp="true"/>
          </p:cNvGraphicFramePr>
          <p:nvPr>
            <p:custDataLst>
              <p:tags r:id="rId2"/>
            </p:custDataLst>
          </p:nvPr>
        </p:nvGraphicFramePr>
        <p:xfrm>
          <a:off x="586105" y="2304415"/>
          <a:ext cx="10465435" cy="3830320"/>
        </p:xfrm>
        <a:graphic>
          <a:graphicData uri="http://schemas.openxmlformats.org/drawingml/2006/table">
            <a:tbl>
              <a:tblPr firstRow="true" firstCol="true" bandRow="true"/>
              <a:tblGrid>
                <a:gridCol w="1365250"/>
                <a:gridCol w="1874520"/>
                <a:gridCol w="2007235"/>
                <a:gridCol w="1471295"/>
                <a:gridCol w="1874520"/>
                <a:gridCol w="1872615"/>
              </a:tblGrid>
              <a:tr h="252095">
                <a:tc gridSpan="3">
                  <a:txBody>
                    <a:bodyPr/>
                    <a:lstStyle/>
                    <a:p>
                      <a:pPr algn="ctr">
                        <a:spcAft>
                          <a:spcPts val="0"/>
                        </a:spcAft>
                      </a:pPr>
                      <a:r>
                        <a:rPr lang="zh-CN" sz="1400" kern="0" dirty="0">
                          <a:effectLst/>
                          <a:latin typeface="Times New Roman" panose="02020603050405020304" pitchFamily="18" charset="0"/>
                          <a:ea typeface="宋体" pitchFamily="2" charset="-122"/>
                        </a:rPr>
                        <a:t>分类</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true">
                  <a:tcPr/>
                </a:tc>
                <a:tc hMerge="true">
                  <a:tcPr/>
                </a:tc>
                <a:tc>
                  <a:txBody>
                    <a:bodyPr/>
                    <a:lstStyle/>
                    <a:p>
                      <a:pPr algn="ctr">
                        <a:spcAft>
                          <a:spcPts val="0"/>
                        </a:spcAft>
                      </a:pPr>
                      <a:r>
                        <a:rPr lang="zh-CN" sz="1400" kern="0">
                          <a:effectLst/>
                          <a:latin typeface="Times New Roman" panose="02020603050405020304" pitchFamily="18" charset="0"/>
                          <a:ea typeface="宋体" pitchFamily="2" charset="-122"/>
                        </a:rPr>
                        <a:t>单位</a:t>
                      </a:r>
                      <a:endParaRPr lang="zh-CN" sz="1400" kern="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effectLst/>
                          <a:latin typeface="Times New Roman" panose="02020603050405020304" pitchFamily="18" charset="0"/>
                          <a:ea typeface="宋体" pitchFamily="2" charset="-122"/>
                          <a:cs typeface="Times New Roman" panose="02020603050405020304" pitchFamily="18" charset="0"/>
                        </a:rPr>
                        <a:t>2025</a:t>
                      </a:r>
                      <a:r>
                        <a:rPr lang="zh-CN" sz="1400" kern="0">
                          <a:effectLst/>
                          <a:latin typeface="Times New Roman" panose="02020603050405020304" pitchFamily="18" charset="0"/>
                          <a:ea typeface="宋体" pitchFamily="2" charset="-122"/>
                          <a:cs typeface="Times New Roman" panose="02020603050405020304" pitchFamily="18" charset="0"/>
                        </a:rPr>
                        <a:t>年</a:t>
                      </a:r>
                      <a:endParaRPr lang="zh-CN" sz="1400" kern="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0">
                          <a:effectLst/>
                          <a:latin typeface="Times New Roman" panose="02020603050405020304" pitchFamily="18" charset="0"/>
                          <a:ea typeface="宋体" pitchFamily="2" charset="-122"/>
                        </a:rPr>
                        <a:t>属性</a:t>
                      </a:r>
                      <a:endParaRPr lang="zh-CN" sz="1400" kern="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825">
                <a:tc gridSpan="3">
                  <a:txBody>
                    <a:bodyPr/>
                    <a:lstStyle/>
                    <a:p>
                      <a:pPr algn="ctr">
                        <a:spcAft>
                          <a:spcPts val="0"/>
                        </a:spcAft>
                      </a:pPr>
                      <a:r>
                        <a:rPr lang="zh-CN" sz="1400" kern="0" dirty="0">
                          <a:effectLst/>
                          <a:latin typeface="Times New Roman" panose="02020603050405020304" pitchFamily="18" charset="0"/>
                          <a:ea typeface="宋体" pitchFamily="2" charset="-122"/>
                        </a:rPr>
                        <a:t>用水总量</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true">
                  <a:tcPr/>
                </a:tc>
                <a:tc hMerge="true">
                  <a:tcPr/>
                </a:tc>
                <a:tc>
                  <a:txBody>
                    <a:bodyPr/>
                    <a:lstStyle/>
                    <a:p>
                      <a:pPr algn="ctr">
                        <a:spcAft>
                          <a:spcPts val="0"/>
                        </a:spcAft>
                      </a:pPr>
                      <a:r>
                        <a:rPr lang="zh-CN" sz="1400" kern="0" dirty="0" smtClean="0">
                          <a:effectLst/>
                          <a:latin typeface="Times New Roman" panose="02020603050405020304" pitchFamily="18" charset="0"/>
                          <a:ea typeface="宋体" pitchFamily="2" charset="-122"/>
                          <a:cs typeface="Times New Roman" panose="02020603050405020304" pitchFamily="18" charset="0"/>
                        </a:rPr>
                        <a:t>亿</a:t>
                      </a:r>
                      <a:r>
                        <a:rPr lang="en-US" sz="1400" kern="0" dirty="0" smtClean="0">
                          <a:effectLst/>
                          <a:latin typeface="Times New Roman" panose="02020603050405020304" pitchFamily="18" charset="0"/>
                          <a:ea typeface="宋体" pitchFamily="2" charset="-122"/>
                          <a:cs typeface="Times New Roman" panose="02020603050405020304" pitchFamily="18" charset="0"/>
                        </a:rPr>
                        <a:t>m</a:t>
                      </a:r>
                      <a:r>
                        <a:rPr lang="en-US" sz="1400" kern="0" baseline="30000" dirty="0" smtClean="0">
                          <a:effectLst/>
                          <a:latin typeface="Times New Roman" panose="02020603050405020304" pitchFamily="18" charset="0"/>
                          <a:ea typeface="宋体" pitchFamily="2" charset="-122"/>
                          <a:cs typeface="Times New Roman" panose="02020603050405020304" pitchFamily="18" charset="0"/>
                        </a:rPr>
                        <a:t>3</a:t>
                      </a:r>
                      <a:endParaRPr lang="en-US" sz="1400" kern="0" baseline="30000" dirty="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effectLst/>
                          <a:latin typeface="Times New Roman" panose="02020603050405020304" pitchFamily="18" charset="0"/>
                          <a:ea typeface="宋体" pitchFamily="2" charset="-122"/>
                          <a:cs typeface="Times New Roman" panose="02020603050405020304" pitchFamily="18" charset="0"/>
                        </a:rPr>
                        <a:t>196</a:t>
                      </a:r>
                      <a:r>
                        <a:rPr lang="zh-CN" sz="1400" kern="0" dirty="0">
                          <a:effectLst/>
                          <a:latin typeface="Times New Roman" panose="02020603050405020304" pitchFamily="18" charset="0"/>
                          <a:ea typeface="宋体" pitchFamily="2" charset="-122"/>
                          <a:cs typeface="Times New Roman" panose="02020603050405020304" pitchFamily="18" charset="0"/>
                        </a:rPr>
                        <a:t>　</a:t>
                      </a:r>
                      <a:endParaRPr lang="zh-CN" sz="1400" kern="0" dirty="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0">
                          <a:effectLst/>
                          <a:latin typeface="Times New Roman" panose="02020603050405020304" pitchFamily="18" charset="0"/>
                          <a:ea typeface="宋体" pitchFamily="2" charset="-122"/>
                        </a:rPr>
                        <a:t>约束性</a:t>
                      </a:r>
                      <a:endParaRPr lang="zh-CN" sz="1400" kern="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rowSpan="3">
                  <a:txBody>
                    <a:bodyPr/>
                    <a:lstStyle/>
                    <a:p>
                      <a:pPr algn="ctr">
                        <a:spcAft>
                          <a:spcPts val="0"/>
                        </a:spcAft>
                      </a:pPr>
                      <a:r>
                        <a:rPr lang="zh-CN" sz="1400" kern="0" dirty="0">
                          <a:effectLst/>
                          <a:latin typeface="Times New Roman" panose="02020603050405020304" pitchFamily="18" charset="0"/>
                          <a:ea typeface="宋体" pitchFamily="2" charset="-122"/>
                        </a:rPr>
                        <a:t>用水</a:t>
                      </a:r>
                      <a:endParaRPr lang="zh-CN" sz="1400" kern="100" dirty="0">
                        <a:effectLst/>
                        <a:latin typeface="Times New Roman" panose="02020603050405020304" pitchFamily="18" charset="0"/>
                        <a:ea typeface="宋体" pitchFamily="2" charset="-122"/>
                      </a:endParaRPr>
                    </a:p>
                    <a:p>
                      <a:pPr algn="ctr">
                        <a:spcAft>
                          <a:spcPts val="0"/>
                        </a:spcAft>
                      </a:pPr>
                      <a:r>
                        <a:rPr lang="zh-CN" sz="1400" kern="0" dirty="0">
                          <a:effectLst/>
                          <a:latin typeface="Times New Roman" panose="02020603050405020304" pitchFamily="18" charset="0"/>
                          <a:ea typeface="宋体" pitchFamily="2" charset="-122"/>
                        </a:rPr>
                        <a:t>效率</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400" kern="0">
                          <a:effectLst/>
                          <a:latin typeface="Times New Roman" panose="02020603050405020304" pitchFamily="18" charset="0"/>
                          <a:ea typeface="宋体" pitchFamily="2" charset="-122"/>
                          <a:cs typeface="Times New Roman" panose="02020603050405020304" pitchFamily="18" charset="0"/>
                        </a:rPr>
                        <a:t>万元</a:t>
                      </a:r>
                      <a:r>
                        <a:rPr lang="en-US" sz="1400" kern="0">
                          <a:effectLst/>
                          <a:latin typeface="Times New Roman" panose="02020603050405020304" pitchFamily="18" charset="0"/>
                          <a:ea typeface="宋体" pitchFamily="2" charset="-122"/>
                          <a:cs typeface="Times New Roman" panose="02020603050405020304" pitchFamily="18" charset="0"/>
                        </a:rPr>
                        <a:t>GDP</a:t>
                      </a:r>
                      <a:r>
                        <a:rPr lang="zh-CN" sz="1400" kern="0">
                          <a:effectLst/>
                          <a:latin typeface="Times New Roman" panose="02020603050405020304" pitchFamily="18" charset="0"/>
                          <a:ea typeface="宋体" pitchFamily="2" charset="-122"/>
                          <a:cs typeface="Times New Roman" panose="02020603050405020304" pitchFamily="18" charset="0"/>
                        </a:rPr>
                        <a:t>用水量</a:t>
                      </a:r>
                      <a:endParaRPr lang="zh-CN" sz="1400" kern="100">
                        <a:effectLst/>
                        <a:latin typeface="Times New Roman" panose="02020603050405020304" pitchFamily="18" charset="0"/>
                        <a:ea typeface="宋体" pitchFamily="2" charset="-122"/>
                        <a:cs typeface="Times New Roman" panose="02020603050405020304" pitchFamily="18" charset="0"/>
                      </a:endParaRPr>
                    </a:p>
                    <a:p>
                      <a:pPr algn="ctr">
                        <a:spcAft>
                          <a:spcPts val="0"/>
                        </a:spcAft>
                      </a:pPr>
                      <a:r>
                        <a:rPr lang="zh-CN" sz="1400" kern="0">
                          <a:effectLst/>
                          <a:latin typeface="Times New Roman" panose="02020603050405020304" pitchFamily="18" charset="0"/>
                          <a:ea typeface="宋体" pitchFamily="2" charset="-122"/>
                          <a:cs typeface="Times New Roman" panose="02020603050405020304" pitchFamily="18" charset="0"/>
                        </a:rPr>
                        <a:t>（较</a:t>
                      </a:r>
                      <a:r>
                        <a:rPr lang="en-US" sz="1400" kern="0">
                          <a:effectLst/>
                          <a:latin typeface="Times New Roman" panose="02020603050405020304" pitchFamily="18" charset="0"/>
                          <a:ea typeface="宋体" pitchFamily="2" charset="-122"/>
                          <a:cs typeface="Times New Roman" panose="02020603050405020304" pitchFamily="18" charset="0"/>
                        </a:rPr>
                        <a:t>2020</a:t>
                      </a:r>
                      <a:r>
                        <a:rPr lang="zh-CN" sz="1400" kern="0">
                          <a:effectLst/>
                          <a:latin typeface="Times New Roman" panose="02020603050405020304" pitchFamily="18" charset="0"/>
                          <a:ea typeface="宋体" pitchFamily="2" charset="-122"/>
                          <a:cs typeface="Times New Roman" panose="02020603050405020304" pitchFamily="18" charset="0"/>
                        </a:rPr>
                        <a:t>年下降率）</a:t>
                      </a:r>
                      <a:endParaRPr lang="zh-CN" sz="1400" kern="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true">
                  <a:tcPr/>
                </a:tc>
                <a:tc>
                  <a:txBody>
                    <a:bodyPr/>
                    <a:lstStyle/>
                    <a:p>
                      <a:pPr algn="ctr">
                        <a:spcAft>
                          <a:spcPts val="0"/>
                        </a:spcAft>
                      </a:pPr>
                      <a:r>
                        <a:rPr lang="en-US" sz="1400" kern="0">
                          <a:effectLst/>
                          <a:latin typeface="Times New Roman" panose="02020603050405020304" pitchFamily="18" charset="0"/>
                          <a:ea typeface="宋体" pitchFamily="2" charset="-122"/>
                          <a:cs typeface="Times New Roman" panose="02020603050405020304" pitchFamily="18" charset="0"/>
                        </a:rPr>
                        <a:t>%</a:t>
                      </a:r>
                      <a:endParaRPr lang="en-US" sz="1400" kern="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effectLst/>
                          <a:latin typeface="Times New Roman" panose="02020603050405020304" pitchFamily="18" charset="0"/>
                          <a:ea typeface="宋体" pitchFamily="2" charset="-122"/>
                          <a:cs typeface="Times New Roman" panose="02020603050405020304" pitchFamily="18" charset="0"/>
                        </a:rPr>
                        <a:t>≥12 </a:t>
                      </a:r>
                      <a:endParaRPr lang="en-US" sz="1400" kern="0" dirty="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0" dirty="0">
                          <a:effectLst/>
                          <a:latin typeface="Times New Roman" panose="02020603050405020304" pitchFamily="18" charset="0"/>
                          <a:ea typeface="宋体" pitchFamily="2" charset="-122"/>
                        </a:rPr>
                        <a:t>约束性</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vMerge="true">
                  <a:tcPr/>
                </a:tc>
                <a:tc gridSpan="2">
                  <a:txBody>
                    <a:bodyPr/>
                    <a:lstStyle/>
                    <a:p>
                      <a:pPr algn="ctr">
                        <a:spcAft>
                          <a:spcPts val="0"/>
                        </a:spcAft>
                      </a:pPr>
                      <a:r>
                        <a:rPr lang="zh-CN" sz="1400" kern="0" dirty="0">
                          <a:effectLst/>
                          <a:latin typeface="Times New Roman" panose="02020603050405020304" pitchFamily="18" charset="0"/>
                          <a:ea typeface="宋体" pitchFamily="2" charset="-122"/>
                          <a:cs typeface="Times New Roman" panose="02020603050405020304" pitchFamily="18" charset="0"/>
                        </a:rPr>
                        <a:t>万元工业增加值</a:t>
                      </a:r>
                      <a:endParaRPr lang="zh-CN" sz="1400" kern="100" dirty="0">
                        <a:effectLst/>
                        <a:latin typeface="Times New Roman" panose="02020603050405020304" pitchFamily="18" charset="0"/>
                        <a:ea typeface="宋体" pitchFamily="2" charset="-122"/>
                        <a:cs typeface="Times New Roman" panose="02020603050405020304" pitchFamily="18" charset="0"/>
                      </a:endParaRPr>
                    </a:p>
                    <a:p>
                      <a:pPr algn="ctr">
                        <a:spcAft>
                          <a:spcPts val="0"/>
                        </a:spcAft>
                      </a:pPr>
                      <a:r>
                        <a:rPr lang="zh-CN" sz="1400" kern="0" dirty="0">
                          <a:effectLst/>
                          <a:latin typeface="Times New Roman" panose="02020603050405020304" pitchFamily="18" charset="0"/>
                          <a:ea typeface="宋体" pitchFamily="2" charset="-122"/>
                          <a:cs typeface="Times New Roman" panose="02020603050405020304" pitchFamily="18" charset="0"/>
                        </a:rPr>
                        <a:t>用水量（较</a:t>
                      </a:r>
                      <a:r>
                        <a:rPr lang="en-US" sz="1400" kern="0" dirty="0">
                          <a:effectLst/>
                          <a:latin typeface="Times New Roman" panose="02020603050405020304" pitchFamily="18" charset="0"/>
                          <a:ea typeface="宋体" pitchFamily="2" charset="-122"/>
                          <a:cs typeface="Times New Roman" panose="02020603050405020304" pitchFamily="18" charset="0"/>
                        </a:rPr>
                        <a:t>2020</a:t>
                      </a:r>
                      <a:r>
                        <a:rPr lang="zh-CN" sz="1400" kern="0" dirty="0">
                          <a:effectLst/>
                          <a:latin typeface="Times New Roman" panose="02020603050405020304" pitchFamily="18" charset="0"/>
                          <a:ea typeface="宋体" pitchFamily="2" charset="-122"/>
                          <a:cs typeface="Times New Roman" panose="02020603050405020304" pitchFamily="18" charset="0"/>
                        </a:rPr>
                        <a:t>年</a:t>
                      </a:r>
                      <a:endParaRPr lang="zh-CN" sz="1400" kern="100" dirty="0">
                        <a:effectLst/>
                        <a:latin typeface="Times New Roman" panose="02020603050405020304" pitchFamily="18" charset="0"/>
                        <a:ea typeface="宋体" pitchFamily="2" charset="-122"/>
                        <a:cs typeface="Times New Roman" panose="02020603050405020304" pitchFamily="18" charset="0"/>
                      </a:endParaRPr>
                    </a:p>
                    <a:p>
                      <a:pPr algn="ctr">
                        <a:spcAft>
                          <a:spcPts val="0"/>
                        </a:spcAft>
                      </a:pPr>
                      <a:r>
                        <a:rPr lang="zh-CN" sz="1400" kern="0" dirty="0">
                          <a:effectLst/>
                          <a:latin typeface="Times New Roman" panose="02020603050405020304" pitchFamily="18" charset="0"/>
                          <a:ea typeface="宋体" pitchFamily="2" charset="-122"/>
                          <a:cs typeface="Times New Roman" panose="02020603050405020304" pitchFamily="18" charset="0"/>
                        </a:rPr>
                        <a:t>下降率）</a:t>
                      </a:r>
                      <a:endParaRPr lang="zh-CN" sz="1400" kern="0" dirty="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true">
                  <a:tcPr/>
                </a:tc>
                <a:tc>
                  <a:txBody>
                    <a:bodyPr/>
                    <a:lstStyle/>
                    <a:p>
                      <a:pPr algn="ctr">
                        <a:spcAft>
                          <a:spcPts val="0"/>
                        </a:spcAft>
                      </a:pPr>
                      <a:r>
                        <a:rPr lang="en-US" sz="1400" kern="0">
                          <a:effectLst/>
                          <a:latin typeface="Times New Roman" panose="02020603050405020304" pitchFamily="18" charset="0"/>
                          <a:ea typeface="宋体" pitchFamily="2" charset="-122"/>
                          <a:cs typeface="Times New Roman" panose="02020603050405020304" pitchFamily="18" charset="0"/>
                        </a:rPr>
                        <a:t>%</a:t>
                      </a:r>
                      <a:endParaRPr lang="en-US" sz="1400" kern="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effectLst/>
                          <a:latin typeface="Times New Roman" panose="02020603050405020304" pitchFamily="18" charset="0"/>
                          <a:ea typeface="宋体" pitchFamily="2" charset="-122"/>
                          <a:cs typeface="Times New Roman" panose="02020603050405020304" pitchFamily="18" charset="0"/>
                        </a:rPr>
                        <a:t>≥13</a:t>
                      </a:r>
                      <a:endParaRPr lang="en-US" sz="1400" kern="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0" dirty="0">
                          <a:effectLst/>
                          <a:latin typeface="Times New Roman" panose="02020603050405020304" pitchFamily="18" charset="0"/>
                          <a:ea typeface="宋体" pitchFamily="2" charset="-122"/>
                        </a:rPr>
                        <a:t>约束性</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vMerge="true">
                  <a:tcPr/>
                </a:tc>
                <a:tc gridSpan="2">
                  <a:txBody>
                    <a:bodyPr/>
                    <a:lstStyle/>
                    <a:p>
                      <a:pPr algn="ctr">
                        <a:spcAft>
                          <a:spcPts val="0"/>
                        </a:spcAft>
                      </a:pPr>
                      <a:r>
                        <a:rPr lang="zh-CN" sz="1400" kern="0">
                          <a:effectLst/>
                          <a:latin typeface="Times New Roman" panose="02020603050405020304" pitchFamily="18" charset="0"/>
                          <a:ea typeface="宋体" pitchFamily="2" charset="-122"/>
                        </a:rPr>
                        <a:t>农田灌溉水</a:t>
                      </a:r>
                      <a:endParaRPr lang="zh-CN" sz="1400" kern="100">
                        <a:effectLst/>
                        <a:latin typeface="Times New Roman" panose="02020603050405020304" pitchFamily="18" charset="0"/>
                        <a:ea typeface="宋体" pitchFamily="2" charset="-122"/>
                      </a:endParaRPr>
                    </a:p>
                    <a:p>
                      <a:pPr algn="ctr">
                        <a:spcAft>
                          <a:spcPts val="0"/>
                        </a:spcAft>
                      </a:pPr>
                      <a:r>
                        <a:rPr lang="zh-CN" sz="1400" kern="0">
                          <a:effectLst/>
                          <a:latin typeface="Times New Roman" panose="02020603050405020304" pitchFamily="18" charset="0"/>
                          <a:ea typeface="宋体" pitchFamily="2" charset="-122"/>
                        </a:rPr>
                        <a:t>有效利用系数</a:t>
                      </a:r>
                      <a:endParaRPr lang="zh-CN" sz="1400" kern="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true">
                  <a:tcPr/>
                </a:tc>
                <a:tc>
                  <a:txBody>
                    <a:bodyPr/>
                    <a:lstStyle/>
                    <a:p>
                      <a:pPr algn="ctr">
                        <a:spcAft>
                          <a:spcPts val="0"/>
                        </a:spcAft>
                      </a:pPr>
                      <a:r>
                        <a:rPr lang="zh-CN" sz="1400" kern="0">
                          <a:effectLst/>
                          <a:latin typeface="Times New Roman" panose="02020603050405020304" pitchFamily="18" charset="0"/>
                          <a:ea typeface="宋体" pitchFamily="2" charset="-122"/>
                        </a:rPr>
                        <a:t>无量纲</a:t>
                      </a:r>
                      <a:endParaRPr lang="zh-CN" sz="1400" kern="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effectLst/>
                          <a:latin typeface="Times New Roman" panose="02020603050405020304" pitchFamily="18" charset="0"/>
                          <a:ea typeface="宋体" pitchFamily="2" charset="-122"/>
                          <a:cs typeface="Times New Roman" panose="02020603050405020304" pitchFamily="18" charset="0"/>
                        </a:rPr>
                        <a:t>≥0.579 </a:t>
                      </a:r>
                      <a:endParaRPr lang="en-US" sz="1400" kern="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0" dirty="0">
                          <a:effectLst/>
                          <a:latin typeface="Times New Roman" panose="02020603050405020304" pitchFamily="18" charset="0"/>
                          <a:ea typeface="宋体" pitchFamily="2" charset="-122"/>
                        </a:rPr>
                        <a:t>约束性</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rowSpan="8">
                  <a:txBody>
                    <a:bodyPr/>
                    <a:lstStyle/>
                    <a:p>
                      <a:pPr algn="ctr">
                        <a:spcAft>
                          <a:spcPts val="0"/>
                        </a:spcAft>
                      </a:pPr>
                      <a:r>
                        <a:rPr lang="zh-CN" sz="1400" kern="0" dirty="0">
                          <a:effectLst/>
                          <a:latin typeface="Times New Roman" panose="02020603050405020304" pitchFamily="18" charset="0"/>
                          <a:ea typeface="宋体" pitchFamily="2" charset="-122"/>
                        </a:rPr>
                        <a:t>配置</a:t>
                      </a:r>
                      <a:endParaRPr lang="zh-CN" sz="1400" kern="100" dirty="0">
                        <a:effectLst/>
                        <a:latin typeface="Times New Roman" panose="02020603050405020304" pitchFamily="18" charset="0"/>
                        <a:ea typeface="宋体" pitchFamily="2" charset="-122"/>
                      </a:endParaRPr>
                    </a:p>
                    <a:p>
                      <a:pPr algn="ctr">
                        <a:spcAft>
                          <a:spcPts val="0"/>
                        </a:spcAft>
                      </a:pPr>
                      <a:r>
                        <a:rPr lang="zh-CN" sz="1400" kern="0" dirty="0">
                          <a:effectLst/>
                          <a:latin typeface="Times New Roman" panose="02020603050405020304" pitchFamily="18" charset="0"/>
                          <a:ea typeface="宋体" pitchFamily="2" charset="-122"/>
                        </a:rPr>
                        <a:t>水量</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400" kern="0" dirty="0">
                          <a:effectLst/>
                          <a:latin typeface="Times New Roman" panose="02020603050405020304" pitchFamily="18" charset="0"/>
                          <a:ea typeface="宋体" pitchFamily="2" charset="-122"/>
                        </a:rPr>
                        <a:t>　</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true">
                  <a:tcPr/>
                </a:tc>
                <a:tc rowSpan="8">
                  <a:txBody>
                    <a:bodyPr/>
                    <a:lstStyle/>
                    <a:p>
                      <a:pPr algn="ctr">
                        <a:spcAft>
                          <a:spcPts val="0"/>
                        </a:spcAft>
                      </a:pPr>
                      <a:r>
                        <a:rPr lang="zh-CN" sz="1400" kern="0">
                          <a:effectLst/>
                          <a:latin typeface="Times New Roman" panose="02020603050405020304" pitchFamily="18" charset="0"/>
                          <a:ea typeface="宋体" pitchFamily="2" charset="-122"/>
                          <a:cs typeface="Times New Roman" panose="02020603050405020304" pitchFamily="18" charset="0"/>
                        </a:rPr>
                        <a:t>亿</a:t>
                      </a:r>
                      <a:r>
                        <a:rPr lang="en-US" sz="1400" kern="0">
                          <a:effectLst/>
                          <a:latin typeface="Times New Roman" panose="02020603050405020304" pitchFamily="18" charset="0"/>
                          <a:ea typeface="宋体" pitchFamily="2" charset="-122"/>
                          <a:cs typeface="Times New Roman" panose="02020603050405020304" pitchFamily="18" charset="0"/>
                        </a:rPr>
                        <a:t>m</a:t>
                      </a:r>
                      <a:r>
                        <a:rPr lang="en-US" sz="1400" kern="0" baseline="30000">
                          <a:effectLst/>
                          <a:latin typeface="Times New Roman" panose="02020603050405020304" pitchFamily="18" charset="0"/>
                          <a:ea typeface="宋体" pitchFamily="2" charset="-122"/>
                          <a:cs typeface="Times New Roman" panose="02020603050405020304" pitchFamily="18" charset="0"/>
                        </a:rPr>
                        <a:t>3</a:t>
                      </a:r>
                      <a:endParaRPr lang="en-US" sz="1400" kern="0" baseline="3000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effectLst/>
                          <a:latin typeface="Times New Roman" panose="02020603050405020304" pitchFamily="18" charset="0"/>
                          <a:ea typeface="宋体" pitchFamily="2" charset="-122"/>
                          <a:cs typeface="Times New Roman" panose="02020603050405020304" pitchFamily="18" charset="0"/>
                        </a:rPr>
                        <a:t>195.76</a:t>
                      </a:r>
                      <a:endParaRPr lang="en-US" sz="1400" kern="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a:spcAft>
                          <a:spcPts val="0"/>
                        </a:spcAft>
                      </a:pPr>
                      <a:r>
                        <a:rPr lang="zh-CN" sz="1400" kern="0" dirty="0" smtClean="0">
                          <a:effectLst/>
                          <a:latin typeface="Times New Roman" panose="02020603050405020304" pitchFamily="18" charset="0"/>
                          <a:ea typeface="宋体" pitchFamily="2" charset="-122"/>
                        </a:rPr>
                        <a:t>预期性</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vMerge="true">
                  <a:tcPr/>
                </a:tc>
                <a:tc rowSpan="3">
                  <a:txBody>
                    <a:bodyPr/>
                    <a:lstStyle/>
                    <a:p>
                      <a:pPr algn="ctr">
                        <a:spcAft>
                          <a:spcPts val="0"/>
                        </a:spcAft>
                      </a:pPr>
                      <a:r>
                        <a:rPr lang="zh-CN" sz="1400" kern="0" dirty="0">
                          <a:effectLst/>
                          <a:latin typeface="Times New Roman" panose="02020603050405020304" pitchFamily="18" charset="0"/>
                          <a:ea typeface="宋体" pitchFamily="2" charset="-122"/>
                        </a:rPr>
                        <a:t>分水源</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0" dirty="0">
                          <a:effectLst/>
                          <a:latin typeface="Times New Roman" panose="02020603050405020304" pitchFamily="18" charset="0"/>
                          <a:ea typeface="宋体" pitchFamily="2" charset="-122"/>
                        </a:rPr>
                        <a:t>地表水</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true">
                  <a:tcPr/>
                </a:tc>
                <a:tc>
                  <a:txBody>
                    <a:bodyPr/>
                    <a:lstStyle/>
                    <a:p>
                      <a:pPr algn="ctr">
                        <a:spcAft>
                          <a:spcPts val="0"/>
                        </a:spcAft>
                      </a:pPr>
                      <a:r>
                        <a:rPr lang="en-US" sz="1400" kern="0" dirty="0">
                          <a:effectLst/>
                          <a:latin typeface="Times New Roman" panose="02020603050405020304" pitchFamily="18" charset="0"/>
                          <a:ea typeface="宋体" pitchFamily="2" charset="-122"/>
                          <a:cs typeface="Times New Roman" panose="02020603050405020304" pitchFamily="18" charset="0"/>
                        </a:rPr>
                        <a:t>94.91</a:t>
                      </a:r>
                      <a:endParaRPr lang="en-US" sz="1400" kern="0" dirty="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true">
                  <a:tcPr/>
                </a:tc>
              </a:tr>
              <a:tr h="213360">
                <a:tc vMerge="true">
                  <a:tcPr/>
                </a:tc>
                <a:tc vMerge="true">
                  <a:tcPr/>
                </a:tc>
                <a:tc>
                  <a:txBody>
                    <a:bodyPr/>
                    <a:lstStyle/>
                    <a:p>
                      <a:pPr algn="ctr">
                        <a:spcAft>
                          <a:spcPts val="0"/>
                        </a:spcAft>
                      </a:pPr>
                      <a:r>
                        <a:rPr lang="zh-CN" sz="1400" kern="0" dirty="0">
                          <a:effectLst/>
                          <a:latin typeface="Times New Roman" panose="02020603050405020304" pitchFamily="18" charset="0"/>
                          <a:ea typeface="宋体" pitchFamily="2" charset="-122"/>
                        </a:rPr>
                        <a:t>地下水</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true">
                  <a:tcPr/>
                </a:tc>
                <a:tc>
                  <a:txBody>
                    <a:bodyPr/>
                    <a:lstStyle/>
                    <a:p>
                      <a:pPr algn="ctr">
                        <a:spcAft>
                          <a:spcPts val="0"/>
                        </a:spcAft>
                      </a:pPr>
                      <a:r>
                        <a:rPr lang="en-US" sz="1400" kern="0" dirty="0">
                          <a:effectLst/>
                          <a:latin typeface="Times New Roman" panose="02020603050405020304" pitchFamily="18" charset="0"/>
                          <a:ea typeface="宋体" pitchFamily="2" charset="-122"/>
                          <a:cs typeface="Times New Roman" panose="02020603050405020304" pitchFamily="18" charset="0"/>
                        </a:rPr>
                        <a:t>92.96 </a:t>
                      </a:r>
                      <a:endParaRPr lang="en-US" sz="1400" kern="0" dirty="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true">
                  <a:tcPr/>
                </a:tc>
              </a:tr>
              <a:tr h="213360">
                <a:tc vMerge="true">
                  <a:tcPr/>
                </a:tc>
                <a:tc vMerge="true">
                  <a:tcPr/>
                </a:tc>
                <a:tc>
                  <a:txBody>
                    <a:bodyPr/>
                    <a:lstStyle/>
                    <a:p>
                      <a:pPr algn="ctr">
                        <a:spcAft>
                          <a:spcPts val="0"/>
                        </a:spcAft>
                      </a:pPr>
                      <a:r>
                        <a:rPr lang="zh-CN" sz="1400" kern="0" dirty="0">
                          <a:effectLst/>
                          <a:latin typeface="Times New Roman" panose="02020603050405020304" pitchFamily="18" charset="0"/>
                          <a:ea typeface="宋体" pitchFamily="2" charset="-122"/>
                        </a:rPr>
                        <a:t>其他水</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true">
                  <a:tcPr/>
                </a:tc>
                <a:tc>
                  <a:txBody>
                    <a:bodyPr/>
                    <a:lstStyle/>
                    <a:p>
                      <a:pPr algn="ctr">
                        <a:spcAft>
                          <a:spcPts val="0"/>
                        </a:spcAft>
                      </a:pPr>
                      <a:r>
                        <a:rPr lang="en-US" sz="1400" kern="0" dirty="0">
                          <a:effectLst/>
                          <a:latin typeface="Times New Roman" panose="02020603050405020304" pitchFamily="18" charset="0"/>
                          <a:ea typeface="宋体" pitchFamily="2" charset="-122"/>
                          <a:cs typeface="Times New Roman" panose="02020603050405020304" pitchFamily="18" charset="0"/>
                        </a:rPr>
                        <a:t>7.88</a:t>
                      </a:r>
                      <a:endParaRPr lang="en-US" sz="1400" kern="0" dirty="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true">
                  <a:tcPr/>
                </a:tc>
              </a:tr>
              <a:tr h="213360">
                <a:tc vMerge="true">
                  <a:tcPr/>
                </a:tc>
                <a:tc rowSpan="4">
                  <a:txBody>
                    <a:bodyPr/>
                    <a:lstStyle/>
                    <a:p>
                      <a:pPr algn="ctr">
                        <a:spcAft>
                          <a:spcPts val="0"/>
                        </a:spcAft>
                      </a:pPr>
                      <a:r>
                        <a:rPr lang="zh-CN" sz="1400" kern="0" dirty="0">
                          <a:effectLst/>
                          <a:latin typeface="Times New Roman" panose="02020603050405020304" pitchFamily="18" charset="0"/>
                          <a:ea typeface="宋体" pitchFamily="2" charset="-122"/>
                        </a:rPr>
                        <a:t>分行业</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0" dirty="0">
                          <a:effectLst/>
                          <a:latin typeface="Times New Roman" panose="02020603050405020304" pitchFamily="18" charset="0"/>
                          <a:ea typeface="宋体" pitchFamily="2" charset="-122"/>
                        </a:rPr>
                        <a:t>生活</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true">
                  <a:tcPr/>
                </a:tc>
                <a:tc>
                  <a:txBody>
                    <a:bodyPr/>
                    <a:lstStyle/>
                    <a:p>
                      <a:pPr algn="ctr">
                        <a:spcAft>
                          <a:spcPts val="0"/>
                        </a:spcAft>
                      </a:pPr>
                      <a:r>
                        <a:rPr lang="en-US" sz="1400" kern="0" dirty="0">
                          <a:effectLst/>
                          <a:latin typeface="Times New Roman" panose="02020603050405020304" pitchFamily="18" charset="0"/>
                          <a:ea typeface="宋体" pitchFamily="2" charset="-122"/>
                          <a:cs typeface="Times New Roman" panose="02020603050405020304" pitchFamily="18" charset="0"/>
                        </a:rPr>
                        <a:t>12.96 </a:t>
                      </a:r>
                      <a:endParaRPr lang="en-US" sz="1400" kern="0" dirty="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true">
                  <a:tcPr/>
                </a:tc>
              </a:tr>
              <a:tr h="213360">
                <a:tc vMerge="true">
                  <a:tcPr/>
                </a:tc>
                <a:tc vMerge="true">
                  <a:tcPr/>
                </a:tc>
                <a:tc>
                  <a:txBody>
                    <a:bodyPr/>
                    <a:lstStyle/>
                    <a:p>
                      <a:pPr algn="ctr">
                        <a:spcAft>
                          <a:spcPts val="0"/>
                        </a:spcAft>
                      </a:pPr>
                      <a:r>
                        <a:rPr lang="zh-CN" sz="1400" kern="0" dirty="0">
                          <a:effectLst/>
                          <a:latin typeface="Times New Roman" panose="02020603050405020304" pitchFamily="18" charset="0"/>
                          <a:ea typeface="宋体" pitchFamily="2" charset="-122"/>
                        </a:rPr>
                        <a:t>农业</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true">
                  <a:tcPr/>
                </a:tc>
                <a:tc>
                  <a:txBody>
                    <a:bodyPr/>
                    <a:lstStyle/>
                    <a:p>
                      <a:pPr algn="ctr">
                        <a:spcAft>
                          <a:spcPts val="0"/>
                        </a:spcAft>
                      </a:pPr>
                      <a:r>
                        <a:rPr lang="en-US" sz="1400" kern="0" dirty="0">
                          <a:effectLst/>
                          <a:latin typeface="Times New Roman" panose="02020603050405020304" pitchFamily="18" charset="0"/>
                          <a:ea typeface="宋体" pitchFamily="2" charset="-122"/>
                          <a:cs typeface="Times New Roman" panose="02020603050405020304" pitchFamily="18" charset="0"/>
                        </a:rPr>
                        <a:t>142.40</a:t>
                      </a:r>
                      <a:endParaRPr lang="en-US" sz="1400" kern="0" dirty="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true">
                  <a:tcPr/>
                </a:tc>
              </a:tr>
              <a:tr h="213360">
                <a:tc vMerge="true">
                  <a:tcPr/>
                </a:tc>
                <a:tc vMerge="true">
                  <a:tcPr/>
                </a:tc>
                <a:tc>
                  <a:txBody>
                    <a:bodyPr/>
                    <a:lstStyle/>
                    <a:p>
                      <a:pPr algn="ctr">
                        <a:spcAft>
                          <a:spcPts val="0"/>
                        </a:spcAft>
                      </a:pPr>
                      <a:r>
                        <a:rPr lang="zh-CN" sz="1400" kern="0" dirty="0">
                          <a:effectLst/>
                          <a:latin typeface="Times New Roman" panose="02020603050405020304" pitchFamily="18" charset="0"/>
                          <a:ea typeface="宋体" pitchFamily="2" charset="-122"/>
                        </a:rPr>
                        <a:t>工业</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true">
                  <a:tcPr/>
                </a:tc>
                <a:tc>
                  <a:txBody>
                    <a:bodyPr/>
                    <a:lstStyle/>
                    <a:p>
                      <a:pPr algn="ctr">
                        <a:spcAft>
                          <a:spcPts val="0"/>
                        </a:spcAft>
                      </a:pPr>
                      <a:r>
                        <a:rPr lang="en-US" sz="1400" kern="0" dirty="0">
                          <a:effectLst/>
                          <a:latin typeface="Times New Roman" panose="02020603050405020304" pitchFamily="18" charset="0"/>
                          <a:ea typeface="宋体" pitchFamily="2" charset="-122"/>
                          <a:cs typeface="Times New Roman" panose="02020603050405020304" pitchFamily="18" charset="0"/>
                        </a:rPr>
                        <a:t>17.74 </a:t>
                      </a:r>
                      <a:endParaRPr lang="en-US" sz="1400" kern="0" dirty="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true">
                  <a:tcPr/>
                </a:tc>
              </a:tr>
              <a:tr h="213360">
                <a:tc vMerge="true">
                  <a:tcPr/>
                </a:tc>
                <a:tc vMerge="true">
                  <a:tcPr/>
                </a:tc>
                <a:tc>
                  <a:txBody>
                    <a:bodyPr/>
                    <a:lstStyle/>
                    <a:p>
                      <a:pPr algn="ctr">
                        <a:spcAft>
                          <a:spcPts val="0"/>
                        </a:spcAft>
                      </a:pPr>
                      <a:r>
                        <a:rPr lang="zh-CN" sz="1400" kern="0" dirty="0">
                          <a:effectLst/>
                          <a:latin typeface="Times New Roman" panose="02020603050405020304" pitchFamily="18" charset="0"/>
                          <a:ea typeface="宋体" pitchFamily="2" charset="-122"/>
                        </a:rPr>
                        <a:t>生态</a:t>
                      </a:r>
                      <a:endParaRPr lang="zh-CN" sz="1400" kern="0" dirty="0">
                        <a:effectLst/>
                        <a:latin typeface="Times New Roman" panose="02020603050405020304" pitchFamily="18" charset="0"/>
                        <a:ea typeface="宋体" pitchFamily="2" charset="-122"/>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true">
                  <a:tcPr/>
                </a:tc>
                <a:tc>
                  <a:txBody>
                    <a:bodyPr/>
                    <a:lstStyle/>
                    <a:p>
                      <a:pPr algn="ctr">
                        <a:spcAft>
                          <a:spcPts val="0"/>
                        </a:spcAft>
                      </a:pPr>
                      <a:r>
                        <a:rPr lang="en-US" sz="1400" kern="0" dirty="0">
                          <a:effectLst/>
                          <a:latin typeface="Times New Roman" panose="02020603050405020304" pitchFamily="18" charset="0"/>
                          <a:ea typeface="宋体" pitchFamily="2" charset="-122"/>
                          <a:cs typeface="Times New Roman" panose="02020603050405020304" pitchFamily="18" charset="0"/>
                        </a:rPr>
                        <a:t>22.66 </a:t>
                      </a:r>
                      <a:endParaRPr lang="en-US" sz="1400" kern="0" dirty="0">
                        <a:effectLst/>
                        <a:latin typeface="Times New Roman" panose="02020603050405020304" pitchFamily="18" charset="0"/>
                        <a:ea typeface="宋体" pitchFamily="2" charset="-122"/>
                        <a:cs typeface="Times New Roman" panose="02020603050405020304" pitchFamily="18" charset="0"/>
                      </a:endParaRPr>
                    </a:p>
                  </a:txBody>
                  <a:tcPr marL="65841" marR="6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true">
                  <a:tcPr/>
                </a:tc>
              </a:tr>
            </a:tbl>
          </a:graphicData>
        </a:graphic>
      </p:graphicFrame>
      <p:sp>
        <p:nvSpPr>
          <p:cNvPr id="3" name="Rectangle 3"/>
          <p:cNvSpPr>
            <a:spLocks noChangeArrowheads="true"/>
          </p:cNvSpPr>
          <p:nvPr/>
        </p:nvSpPr>
        <p:spPr bwMode="auto">
          <a:xfrm>
            <a:off x="703580" y="6363018"/>
            <a:ext cx="10408920"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false" compatLnSpc="true">
            <a:spAutoFit/>
          </a:bodyPr>
          <a:lstStyle/>
          <a:p>
            <a:pPr marL="0" marR="0" lvl="0" algn="l"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dirty="0" smtClean="0">
                <a:ln>
                  <a:noFill/>
                </a:ln>
                <a:solidFill>
                  <a:schemeClr val="tx1"/>
                </a:solidFill>
                <a:effectLst/>
                <a:latin typeface="华文楷体" panose="02010600040101010101" charset="-122"/>
                <a:ea typeface="华文楷体" panose="02010600040101010101" charset="-122"/>
                <a:cs typeface="华文楷体" panose="02010600040101010101" charset="-122"/>
              </a:rPr>
              <a:t>注：</a:t>
            </a:r>
            <a:r>
              <a:rPr kumimoji="0" lang="en-US" altLang="zh-CN" sz="1400" b="1" i="0" u="none" strike="noStrike" cap="none" normalizeH="0" baseline="0" dirty="0" smtClean="0">
                <a:ln>
                  <a:noFill/>
                </a:ln>
                <a:solidFill>
                  <a:schemeClr val="tx1"/>
                </a:solidFill>
                <a:effectLst/>
                <a:latin typeface="华文楷体" panose="02010600040101010101" charset="-122"/>
                <a:ea typeface="华文楷体" panose="02010600040101010101" charset="-122"/>
                <a:cs typeface="华文楷体" panose="02010600040101010101" charset="-122"/>
              </a:rPr>
              <a:t>2025</a:t>
            </a:r>
            <a:r>
              <a:rPr kumimoji="0" lang="zh-CN" altLang="en-US" sz="1400" b="1" i="0" u="none" strike="noStrike" cap="none" normalizeH="0" baseline="0" dirty="0" smtClean="0">
                <a:ln>
                  <a:noFill/>
                </a:ln>
                <a:solidFill>
                  <a:schemeClr val="tx1"/>
                </a:solidFill>
                <a:effectLst/>
                <a:latin typeface="华文楷体" panose="02010600040101010101" charset="-122"/>
                <a:ea typeface="华文楷体" panose="02010600040101010101" charset="-122"/>
                <a:cs typeface="华文楷体" panose="02010600040101010101" charset="-122"/>
              </a:rPr>
              <a:t>年用水总量和用水效率指标为初步测算值，最终以国家正式下达指标为准。</a:t>
            </a:r>
            <a:endParaRPr kumimoji="0" lang="zh-CN" altLang="en-US" sz="1400" b="1" i="0" u="none" strike="noStrike" cap="none" normalizeH="0" baseline="0" dirty="0" smtClean="0">
              <a:ln>
                <a:noFill/>
              </a:ln>
              <a:solidFill>
                <a:schemeClr val="tx1"/>
              </a:solidFill>
              <a:effectLst/>
              <a:latin typeface="华文楷体" panose="02010600040101010101" charset="-122"/>
              <a:ea typeface="华文楷体" panose="02010600040101010101" charset="-122"/>
              <a:cs typeface="华文楷体" panose="02010600040101010101" charset="-122"/>
            </a:endParaRPr>
          </a:p>
        </p:txBody>
      </p:sp>
      <p:sp>
        <p:nvSpPr>
          <p:cNvPr id="23" name="TextBox 42"/>
          <p:cNvSpPr txBox="true"/>
          <p:nvPr/>
        </p:nvSpPr>
        <p:spPr>
          <a:xfrm>
            <a:off x="562610" y="1134110"/>
            <a:ext cx="10690225" cy="1170305"/>
          </a:xfrm>
          <a:prstGeom prst="rect">
            <a:avLst/>
          </a:prstGeom>
          <a:noFill/>
        </p:spPr>
        <p:txBody>
          <a:bodyPr wrap="square" rtlCol="0">
            <a:spAutoFit/>
          </a:bodyPr>
          <a:lstStyle/>
          <a:p>
            <a:pPr algn="just">
              <a:lnSpc>
                <a:spcPct val="130000"/>
              </a:lnSpc>
            </a:pPr>
            <a:r>
              <a:rPr lang="en-US" altLang="zh-CN" b="1" dirty="0">
                <a:latin typeface="仿宋" panose="02010609060101010101" pitchFamily="49" charset="-122"/>
                <a:ea typeface="仿宋" panose="02010609060101010101" pitchFamily="49" charset="-122"/>
                <a:cs typeface="Times New Roman" panose="02020603050405020304" pitchFamily="18" charset="0"/>
                <a:sym typeface="+mn-ea"/>
              </a:rPr>
              <a:t>     </a:t>
            </a:r>
            <a:r>
              <a:rPr lang="zh-CN" altLang="zh-CN" b="1" dirty="0">
                <a:latin typeface="仿宋" panose="02010609060101010101" pitchFamily="49" charset="-122"/>
                <a:ea typeface="仿宋" panose="02010609060101010101" pitchFamily="49" charset="-122"/>
                <a:cs typeface="Times New Roman" panose="02020603050405020304" pitchFamily="18" charset="0"/>
                <a:sym typeface="+mn-ea"/>
              </a:rPr>
              <a:t>到2025年，全区用水总量控制在196亿立方米之内，万元国内生产总值（GDP）用水量较2020年下降15%以上，万元工业增加值用水量较2020年下降13%以上，农田灌溉水有效利用系数达到0.579以上，用水效率和效益显著提高，用水结构进一步优化，水生态问题得以缓解，水资源安全保障水平明显提高。</a:t>
            </a:r>
            <a:endParaRPr lang="zh-CN" altLang="zh-CN" b="1" dirty="0">
              <a:latin typeface="仿宋" panose="02010609060101010101" pitchFamily="49" charset="-122"/>
              <a:ea typeface="仿宋" panose="02010609060101010101" pitchFamily="49" charset="-122"/>
              <a:cs typeface="Times New Roman" panose="02020603050405020304" pitchFamily="18" charset="0"/>
              <a:sym typeface="+mn-ea"/>
            </a:endParaRPr>
          </a:p>
        </p:txBody>
      </p:sp>
      <p:cxnSp>
        <p:nvCxnSpPr>
          <p:cNvPr id="11" name="直接连接符 10"/>
          <p:cNvCxnSpPr/>
          <p:nvPr/>
        </p:nvCxnSpPr>
        <p:spPr>
          <a:xfrm flipV="true">
            <a:off x="186690" y="764540"/>
            <a:ext cx="11597005" cy="37465"/>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7" name="TextBox 6"/>
          <p:cNvSpPr txBox="true"/>
          <p:nvPr/>
        </p:nvSpPr>
        <p:spPr>
          <a:xfrm>
            <a:off x="214425" y="104949"/>
            <a:ext cx="2350323" cy="646331"/>
          </a:xfrm>
          <a:prstGeom prst="rect">
            <a:avLst/>
          </a:prstGeom>
          <a:noFill/>
        </p:spPr>
        <p:txBody>
          <a:bodyPr wrap="none" rtlCol="0">
            <a:spAutoFit/>
          </a:bodyPr>
          <a:lstStyle/>
          <a:p>
            <a:r>
              <a:rPr lang="zh-CN" altLang="en-US" sz="3600" b="1" dirty="0" smtClean="0"/>
              <a:t>配 置 思 路</a:t>
            </a:r>
            <a:endParaRPr lang="zh-CN" altLang="en-US" sz="3600" b="1" dirty="0" smtClean="0"/>
          </a:p>
        </p:txBody>
      </p:sp>
      <p:grpSp>
        <p:nvGrpSpPr>
          <p:cNvPr id="12" name="组合 11"/>
          <p:cNvGrpSpPr/>
          <p:nvPr/>
        </p:nvGrpSpPr>
        <p:grpSpPr>
          <a:xfrm>
            <a:off x="86591" y="2662934"/>
            <a:ext cx="539766" cy="292544"/>
            <a:chOff x="467798" y="457622"/>
            <a:chExt cx="1037154" cy="552821"/>
          </a:xfrm>
        </p:grpSpPr>
        <p:sp>
          <p:nvSpPr>
            <p:cNvPr id="13" name="矩形 12"/>
            <p:cNvSpPr/>
            <p:nvPr/>
          </p:nvSpPr>
          <p:spPr>
            <a:xfrm>
              <a:off x="467798" y="457622"/>
              <a:ext cx="572013" cy="552821"/>
            </a:xfrm>
            <a:prstGeom prst="rect">
              <a:avLst/>
            </a:prstGeom>
            <a:solidFill>
              <a:srgbClr val="24B0D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a:solidFill>
                  <a:schemeClr val="lt1"/>
                </a:solidFill>
              </a:endParaRPr>
            </a:p>
          </p:txBody>
        </p:sp>
        <p:sp>
          <p:nvSpPr>
            <p:cNvPr id="14" name="五边形 94"/>
            <p:cNvSpPr/>
            <p:nvPr/>
          </p:nvSpPr>
          <p:spPr>
            <a:xfrm>
              <a:off x="1100139" y="457994"/>
              <a:ext cx="404813" cy="552449"/>
            </a:xfrm>
            <a:prstGeom prst="homePlate">
              <a:avLst/>
            </a:prstGeom>
            <a:solidFill>
              <a:srgbClr val="24B0D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a:solidFill>
                  <a:schemeClr val="lt1"/>
                </a:solidFill>
              </a:endParaRPr>
            </a:p>
          </p:txBody>
        </p:sp>
      </p:grpSp>
      <p:sp>
        <p:nvSpPr>
          <p:cNvPr id="21" name="矩形 20"/>
          <p:cNvSpPr/>
          <p:nvPr/>
        </p:nvSpPr>
        <p:spPr>
          <a:xfrm>
            <a:off x="0" y="751205"/>
            <a:ext cx="12190095" cy="86360"/>
          </a:xfrm>
          <a:prstGeom prst="rect">
            <a:avLst/>
          </a:prstGeom>
          <a:solidFill>
            <a:srgbClr val="067A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300" dirty="0">
              <a:solidFill>
                <a:prstClr val="white"/>
              </a:solidFill>
            </a:endParaRPr>
          </a:p>
        </p:txBody>
      </p:sp>
      <p:sp>
        <p:nvSpPr>
          <p:cNvPr id="3" name="矩形 2"/>
          <p:cNvSpPr/>
          <p:nvPr/>
        </p:nvSpPr>
        <p:spPr>
          <a:xfrm>
            <a:off x="0" y="750954"/>
            <a:ext cx="9144000" cy="86400"/>
          </a:xfrm>
          <a:prstGeom prst="rect">
            <a:avLst/>
          </a:prstGeom>
          <a:solidFill>
            <a:srgbClr val="067A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300" dirty="0">
              <a:solidFill>
                <a:prstClr val="white"/>
              </a:solidFill>
            </a:endParaRPr>
          </a:p>
        </p:txBody>
      </p:sp>
      <p:sp>
        <p:nvSpPr>
          <p:cNvPr id="15" name="文本框 14"/>
          <p:cNvSpPr txBox="true"/>
          <p:nvPr/>
        </p:nvSpPr>
        <p:spPr>
          <a:xfrm>
            <a:off x="807802" y="2587611"/>
            <a:ext cx="2263693" cy="368300"/>
          </a:xfrm>
          <a:prstGeom prst="rect">
            <a:avLst/>
          </a:prstGeom>
          <a:noFill/>
        </p:spPr>
        <p:txBody>
          <a:bodyPr wrap="square">
            <a:spAutoFit/>
          </a:bodyPr>
          <a:lstStyle/>
          <a:p>
            <a:r>
              <a:rPr lang="zh-CN" altLang="en-US" b="1" dirty="0">
                <a:latin typeface="黑体" panose="02010609060101010101" charset="-122"/>
                <a:ea typeface="黑体" panose="02010609060101010101" charset="-122"/>
              </a:rPr>
              <a:t>流域水资源配置</a:t>
            </a:r>
            <a:endParaRPr lang="zh-CN" altLang="en-US" b="1" dirty="0">
              <a:latin typeface="黑体" panose="02010609060101010101" charset="-122"/>
              <a:ea typeface="黑体" panose="02010609060101010101" charset="-122"/>
            </a:endParaRPr>
          </a:p>
        </p:txBody>
      </p:sp>
      <p:grpSp>
        <p:nvGrpSpPr>
          <p:cNvPr id="32" name="组合 31"/>
          <p:cNvGrpSpPr/>
          <p:nvPr/>
        </p:nvGrpSpPr>
        <p:grpSpPr>
          <a:xfrm>
            <a:off x="818879" y="2955777"/>
            <a:ext cx="10949305" cy="1614805"/>
            <a:chOff x="942704" y="1726560"/>
            <a:chExt cx="10949305" cy="1614805"/>
          </a:xfrm>
        </p:grpSpPr>
        <p:sp>
          <p:nvSpPr>
            <p:cNvPr id="33" name="文本框 32"/>
            <p:cNvSpPr txBox="true"/>
            <p:nvPr/>
          </p:nvSpPr>
          <p:spPr>
            <a:xfrm>
              <a:off x="1451974" y="1726560"/>
              <a:ext cx="10440035" cy="1614805"/>
            </a:xfrm>
            <a:prstGeom prst="rect">
              <a:avLst/>
            </a:prstGeom>
            <a:noFill/>
          </p:spPr>
          <p:txBody>
            <a:bodyPr wrap="square">
              <a:spAutoFit/>
            </a:bodyPr>
            <a:lstStyle/>
            <a:p>
              <a:pPr fontAlgn="auto">
                <a:lnSpc>
                  <a:spcPct val="150000"/>
                </a:lnSpc>
              </a:pPr>
              <a:r>
                <a:rPr lang="zh-CN" altLang="zh-CN" b="1" dirty="0" smtClean="0">
                  <a:sym typeface="+mn-ea"/>
                </a:rPr>
                <a:t>松花江流域</a:t>
              </a:r>
              <a:r>
                <a:rPr lang="zh-CN" altLang="zh-CN" dirty="0" smtClean="0">
                  <a:sym typeface="+mn-ea"/>
                </a:rPr>
                <a:t> </a:t>
              </a:r>
              <a:r>
                <a:rPr lang="zh-CN" altLang="zh-CN" dirty="0">
                  <a:sym typeface="+mn-ea"/>
                </a:rPr>
                <a:t> </a:t>
              </a:r>
              <a:r>
                <a:rPr lang="zh-CN" altLang="zh-CN" sz="1600" dirty="0">
                  <a:latin typeface="华文楷体" panose="02010600040101010101" charset="-122"/>
                  <a:ea typeface="华文楷体" panose="02010600040101010101" charset="-122"/>
                  <a:sym typeface="+mn-ea"/>
                </a:rPr>
                <a:t>在充分保障生态用水的前提下，在分水指标内适当加大地表水利用量。着力保障呼伦湖生态恢复用水。利用已建工程保障呼伦贝尔城市发展用水。加快推进尼尔基下游内蒙古灌区、绰勒水库下游灌区工程建设，保障粮食安全。加快引绰济辽二期工程建设、引嫩济锡（霍）工程前期工作，争取早日为内蒙古高原东部脆弱生态保护提供水资源保障。谋划布局重大引调水工程，利用其丰富的水资源解决自治区水资源空间不均衡问题。</a:t>
              </a:r>
              <a:endParaRPr lang="zh-CN" altLang="zh-CN" sz="1600" dirty="0">
                <a:latin typeface="华文楷体" panose="02010600040101010101" charset="-122"/>
                <a:ea typeface="华文楷体" panose="02010600040101010101" charset="-122"/>
                <a:sym typeface="+mn-ea"/>
              </a:endParaRPr>
            </a:p>
          </p:txBody>
        </p:sp>
        <p:grpSp>
          <p:nvGrpSpPr>
            <p:cNvPr id="34" name="组合 33"/>
            <p:cNvGrpSpPr>
              <a:grpSpLocks noChangeAspect="true"/>
            </p:cNvGrpSpPr>
            <p:nvPr/>
          </p:nvGrpSpPr>
          <p:grpSpPr>
            <a:xfrm>
              <a:off x="942704" y="1726560"/>
              <a:ext cx="433009" cy="412613"/>
              <a:chOff x="956666" y="3498086"/>
              <a:chExt cx="600417" cy="572136"/>
            </a:xfrm>
          </p:grpSpPr>
          <p:sp>
            <p:nvSpPr>
              <p:cNvPr id="35" name="矩形 34"/>
              <p:cNvSpPr/>
              <p:nvPr/>
            </p:nvSpPr>
            <p:spPr>
              <a:xfrm>
                <a:off x="956666" y="3498086"/>
                <a:ext cx="448664" cy="448662"/>
              </a:xfrm>
              <a:prstGeom prst="rect">
                <a:avLst/>
              </a:prstGeom>
              <a:solidFill>
                <a:srgbClr val="067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6" name="矩形 35"/>
              <p:cNvSpPr/>
              <p:nvPr/>
            </p:nvSpPr>
            <p:spPr>
              <a:xfrm>
                <a:off x="1176679" y="3689818"/>
                <a:ext cx="380404" cy="380404"/>
              </a:xfrm>
              <a:prstGeom prst="rect">
                <a:avLst/>
              </a:prstGeom>
              <a:solidFill>
                <a:srgbClr val="25B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4" name="组合 3"/>
          <p:cNvGrpSpPr/>
          <p:nvPr/>
        </p:nvGrpSpPr>
        <p:grpSpPr>
          <a:xfrm>
            <a:off x="807720" y="4570730"/>
            <a:ext cx="10714990" cy="1360805"/>
            <a:chOff x="942704" y="1726560"/>
            <a:chExt cx="10850245" cy="1360805"/>
          </a:xfrm>
        </p:grpSpPr>
        <p:sp>
          <p:nvSpPr>
            <p:cNvPr id="5" name="文本框 4"/>
            <p:cNvSpPr txBox="true"/>
            <p:nvPr/>
          </p:nvSpPr>
          <p:spPr>
            <a:xfrm>
              <a:off x="1451974" y="1726560"/>
              <a:ext cx="10340975" cy="1360805"/>
            </a:xfrm>
            <a:prstGeom prst="rect">
              <a:avLst/>
            </a:prstGeom>
            <a:noFill/>
          </p:spPr>
          <p:txBody>
            <a:bodyPr wrap="square">
              <a:spAutoFit/>
            </a:bodyPr>
            <a:lstStyle/>
            <a:p>
              <a:pPr>
                <a:lnSpc>
                  <a:spcPct val="125000"/>
                </a:lnSpc>
              </a:pPr>
              <a:r>
                <a:rPr lang="zh-CN" altLang="zh-CN" b="1" dirty="0" smtClean="0">
                  <a:sym typeface="+mn-ea"/>
                </a:rPr>
                <a:t>辽河流域</a:t>
              </a:r>
              <a:r>
                <a:rPr lang="zh-CN" altLang="en-US" dirty="0" smtClean="0">
                  <a:sym typeface="+mn-ea"/>
                </a:rPr>
                <a:t>  </a:t>
              </a:r>
              <a:r>
                <a:rPr lang="zh-CN" altLang="zh-CN" sz="1600" dirty="0">
                  <a:latin typeface="华文楷体" panose="02010600040101010101" charset="-122"/>
                  <a:ea typeface="华文楷体" panose="02010600040101010101" charset="-122"/>
                  <a:cs typeface="华文楷体" panose="02010600040101010101" charset="-122"/>
                  <a:sym typeface="+mn-ea"/>
                </a:rPr>
                <a:t>重点落实内蒙古西辽河流域“量水而行”相关要求，加强农业用水管理，开展地下水超采治理。流域内不再新增农业灌溉用水，通过优化产业结构、退耕还林还草、轮灌、退灌、调整种植结构等多种措施压减超用水量，科尔沁大型地下水超采区2025年底前达到采补平衡。西辽河流域2025年总用水量控制在自治区下达管控目标之内，2030年底前全部退还超用的地表水和地下水。</a:t>
              </a:r>
              <a:endParaRPr lang="zh-CN" altLang="zh-CN" sz="1600" dirty="0">
                <a:latin typeface="华文楷体" panose="02010600040101010101" charset="-122"/>
                <a:ea typeface="华文楷体" panose="02010600040101010101" charset="-122"/>
                <a:cs typeface="华文楷体" panose="02010600040101010101" charset="-122"/>
                <a:sym typeface="+mn-ea"/>
              </a:endParaRPr>
            </a:p>
          </p:txBody>
        </p:sp>
        <p:grpSp>
          <p:nvGrpSpPr>
            <p:cNvPr id="6" name="组合 5"/>
            <p:cNvGrpSpPr>
              <a:grpSpLocks noChangeAspect="true"/>
            </p:cNvGrpSpPr>
            <p:nvPr/>
          </p:nvGrpSpPr>
          <p:grpSpPr>
            <a:xfrm>
              <a:off x="942704" y="1726560"/>
              <a:ext cx="433009" cy="412613"/>
              <a:chOff x="956666" y="3498086"/>
              <a:chExt cx="600417" cy="572136"/>
            </a:xfrm>
          </p:grpSpPr>
          <p:sp>
            <p:nvSpPr>
              <p:cNvPr id="9" name="矩形 8"/>
              <p:cNvSpPr/>
              <p:nvPr/>
            </p:nvSpPr>
            <p:spPr>
              <a:xfrm>
                <a:off x="956666" y="3498086"/>
                <a:ext cx="448664" cy="448662"/>
              </a:xfrm>
              <a:prstGeom prst="rect">
                <a:avLst/>
              </a:prstGeom>
              <a:solidFill>
                <a:srgbClr val="067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1176679" y="3689818"/>
                <a:ext cx="380404" cy="380404"/>
              </a:xfrm>
              <a:prstGeom prst="rect">
                <a:avLst/>
              </a:prstGeom>
              <a:solidFill>
                <a:srgbClr val="25B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0" y="1030605"/>
            <a:ext cx="540385" cy="292100"/>
            <a:chOff x="0" y="8626"/>
            <a:chExt cx="851" cy="460"/>
          </a:xfrm>
        </p:grpSpPr>
        <p:sp>
          <p:nvSpPr>
            <p:cNvPr id="22" name="矩形 21"/>
            <p:cNvSpPr/>
            <p:nvPr/>
          </p:nvSpPr>
          <p:spPr>
            <a:xfrm>
              <a:off x="0" y="8626"/>
              <a:ext cx="469" cy="461"/>
            </a:xfrm>
            <a:prstGeom prst="rect">
              <a:avLst/>
            </a:prstGeom>
            <a:solidFill>
              <a:srgbClr val="24B0D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a:solidFill>
                  <a:schemeClr val="lt1"/>
                </a:solidFill>
              </a:endParaRPr>
            </a:p>
          </p:txBody>
        </p:sp>
        <p:sp>
          <p:nvSpPr>
            <p:cNvPr id="23" name="五边形 94"/>
            <p:cNvSpPr/>
            <p:nvPr/>
          </p:nvSpPr>
          <p:spPr>
            <a:xfrm>
              <a:off x="519" y="8626"/>
              <a:ext cx="332" cy="460"/>
            </a:xfrm>
            <a:prstGeom prst="homePlate">
              <a:avLst/>
            </a:prstGeom>
            <a:solidFill>
              <a:srgbClr val="24B0D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a:solidFill>
                  <a:schemeClr val="lt1"/>
                </a:solidFill>
              </a:endParaRPr>
            </a:p>
          </p:txBody>
        </p:sp>
      </p:grpSp>
      <p:sp>
        <p:nvSpPr>
          <p:cNvPr id="24" name="文本框 23"/>
          <p:cNvSpPr txBox="true"/>
          <p:nvPr/>
        </p:nvSpPr>
        <p:spPr>
          <a:xfrm>
            <a:off x="819232" y="1030591"/>
            <a:ext cx="2263693" cy="368300"/>
          </a:xfrm>
          <a:prstGeom prst="rect">
            <a:avLst/>
          </a:prstGeom>
          <a:noFill/>
        </p:spPr>
        <p:txBody>
          <a:bodyPr wrap="square">
            <a:spAutoFit/>
          </a:bodyPr>
          <a:lstStyle/>
          <a:p>
            <a:r>
              <a:rPr lang="zh-CN" altLang="en-US" b="1" dirty="0">
                <a:latin typeface="黑体" panose="02010609060101010101" charset="-122"/>
                <a:ea typeface="黑体" panose="02010609060101010101" charset="-122"/>
              </a:rPr>
              <a:t>总体思路</a:t>
            </a:r>
            <a:endParaRPr lang="zh-CN" altLang="en-US" b="1" dirty="0">
              <a:latin typeface="黑体" panose="02010609060101010101" charset="-122"/>
              <a:ea typeface="黑体" panose="02010609060101010101" charset="-122"/>
            </a:endParaRPr>
          </a:p>
        </p:txBody>
      </p:sp>
      <p:grpSp>
        <p:nvGrpSpPr>
          <p:cNvPr id="8" name="组合 7"/>
          <p:cNvGrpSpPr/>
          <p:nvPr/>
        </p:nvGrpSpPr>
        <p:grpSpPr>
          <a:xfrm>
            <a:off x="807449" y="1322557"/>
            <a:ext cx="11111230" cy="1198880"/>
            <a:chOff x="942704" y="1577335"/>
            <a:chExt cx="11111230" cy="1198880"/>
          </a:xfrm>
        </p:grpSpPr>
        <p:sp>
          <p:nvSpPr>
            <p:cNvPr id="30" name="文本框 29"/>
            <p:cNvSpPr txBox="true"/>
            <p:nvPr/>
          </p:nvSpPr>
          <p:spPr>
            <a:xfrm>
              <a:off x="1451974" y="1577335"/>
              <a:ext cx="10601960" cy="1198880"/>
            </a:xfrm>
            <a:prstGeom prst="rect">
              <a:avLst/>
            </a:prstGeom>
            <a:noFill/>
          </p:spPr>
          <p:txBody>
            <a:bodyPr wrap="square">
              <a:spAutoFit/>
            </a:bodyPr>
            <a:lstStyle/>
            <a:p>
              <a:pPr fontAlgn="auto">
                <a:lnSpc>
                  <a:spcPct val="150000"/>
                </a:lnSpc>
              </a:pPr>
              <a:r>
                <a:rPr altLang="zh-CN" sz="1600" dirty="0">
                  <a:latin typeface="华文楷体" panose="02010600040101010101" charset="-122"/>
                  <a:ea typeface="华文楷体" panose="02010600040101010101" charset="-122"/>
                  <a:sym typeface="+mn-ea"/>
                </a:rPr>
                <a:t>合理配置利用地表水，严格管控地下水，将疏干水、再生水等非常规水源纳入水资源统一配置。优质地下水优先保障城镇生活用水；工业生产用水优先配置非常规水源，逐步置换工业取用地下水。扣除城镇、工业和生态用水后，进行农业灌溉水量的配置，逐步压减农业用水总量。超采（载）地区禁止新增取用地下水，加大生态基本需水保障力度。</a:t>
              </a:r>
              <a:endParaRPr altLang="zh-CN" sz="1600" dirty="0">
                <a:latin typeface="华文楷体" panose="02010600040101010101" charset="-122"/>
                <a:ea typeface="华文楷体" panose="02010600040101010101" charset="-122"/>
                <a:sym typeface="+mn-ea"/>
              </a:endParaRPr>
            </a:p>
          </p:txBody>
        </p:sp>
        <p:grpSp>
          <p:nvGrpSpPr>
            <p:cNvPr id="31" name="组合 30"/>
            <p:cNvGrpSpPr>
              <a:grpSpLocks noChangeAspect="true"/>
            </p:cNvGrpSpPr>
            <p:nvPr/>
          </p:nvGrpSpPr>
          <p:grpSpPr>
            <a:xfrm>
              <a:off x="942704" y="1726560"/>
              <a:ext cx="433009" cy="412613"/>
              <a:chOff x="956666" y="3498086"/>
              <a:chExt cx="600417" cy="572136"/>
            </a:xfrm>
          </p:grpSpPr>
          <p:sp>
            <p:nvSpPr>
              <p:cNvPr id="37" name="矩形 36"/>
              <p:cNvSpPr/>
              <p:nvPr/>
            </p:nvSpPr>
            <p:spPr>
              <a:xfrm>
                <a:off x="956666" y="3498086"/>
                <a:ext cx="448664" cy="448662"/>
              </a:xfrm>
              <a:prstGeom prst="rect">
                <a:avLst/>
              </a:prstGeom>
              <a:solidFill>
                <a:srgbClr val="067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8" name="矩形 37"/>
              <p:cNvSpPr/>
              <p:nvPr/>
            </p:nvSpPr>
            <p:spPr>
              <a:xfrm>
                <a:off x="1176679" y="3689818"/>
                <a:ext cx="380404" cy="380404"/>
              </a:xfrm>
              <a:prstGeom prst="rect">
                <a:avLst/>
              </a:prstGeom>
              <a:solidFill>
                <a:srgbClr val="25B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39" name="组合 38"/>
          <p:cNvGrpSpPr/>
          <p:nvPr/>
        </p:nvGrpSpPr>
        <p:grpSpPr>
          <a:xfrm>
            <a:off x="807449" y="6041242"/>
            <a:ext cx="10813415" cy="744855"/>
            <a:chOff x="942704" y="1726560"/>
            <a:chExt cx="10813415" cy="744855"/>
          </a:xfrm>
        </p:grpSpPr>
        <p:sp>
          <p:nvSpPr>
            <p:cNvPr id="40" name="文本框 39"/>
            <p:cNvSpPr txBox="true"/>
            <p:nvPr/>
          </p:nvSpPr>
          <p:spPr>
            <a:xfrm>
              <a:off x="1451974" y="1726560"/>
              <a:ext cx="10304145" cy="744855"/>
            </a:xfrm>
            <a:prstGeom prst="rect">
              <a:avLst/>
            </a:prstGeom>
            <a:noFill/>
          </p:spPr>
          <p:txBody>
            <a:bodyPr wrap="square">
              <a:spAutoFit/>
            </a:bodyPr>
            <a:lstStyle/>
            <a:p>
              <a:pPr>
                <a:lnSpc>
                  <a:spcPct val="125000"/>
                </a:lnSpc>
              </a:pPr>
              <a:r>
                <a:rPr lang="zh-CN" altLang="zh-CN" b="1" dirty="0">
                  <a:sym typeface="+mn-ea"/>
                </a:rPr>
                <a:t>海河流域</a:t>
              </a:r>
              <a:r>
                <a:rPr lang="zh-CN" altLang="en-US" dirty="0" smtClean="0">
                  <a:sym typeface="+mn-ea"/>
                </a:rPr>
                <a:t>  </a:t>
              </a:r>
              <a:r>
                <a:rPr lang="zh-CN" altLang="zh-CN" sz="1600" dirty="0">
                  <a:latin typeface="华文楷体" panose="02010600040101010101" charset="-122"/>
                  <a:ea typeface="华文楷体" panose="02010600040101010101" charset="-122"/>
                  <a:sym typeface="+mn-ea"/>
                </a:rPr>
                <a:t>重点加强农业用水管理，流域内不再新增农业灌溉用水，通过发展高效节水、调整用水结构等方式保障城市和经济发展用水。加强锡林河等重点河流生态保护，达到生态流量（水量）保障要求。</a:t>
              </a:r>
              <a:endParaRPr lang="zh-CN" altLang="zh-CN" sz="1600" dirty="0">
                <a:latin typeface="华文楷体" panose="02010600040101010101" charset="-122"/>
                <a:ea typeface="华文楷体" panose="02010600040101010101" charset="-122"/>
                <a:sym typeface="+mn-ea"/>
              </a:endParaRPr>
            </a:p>
          </p:txBody>
        </p:sp>
        <p:grpSp>
          <p:nvGrpSpPr>
            <p:cNvPr id="41" name="组合 40"/>
            <p:cNvGrpSpPr>
              <a:grpSpLocks noChangeAspect="true"/>
            </p:cNvGrpSpPr>
            <p:nvPr/>
          </p:nvGrpSpPr>
          <p:grpSpPr>
            <a:xfrm>
              <a:off x="942704" y="1726560"/>
              <a:ext cx="433009" cy="412613"/>
              <a:chOff x="956666" y="3498086"/>
              <a:chExt cx="600417" cy="572136"/>
            </a:xfrm>
          </p:grpSpPr>
          <p:sp>
            <p:nvSpPr>
              <p:cNvPr id="42" name="矩形 41"/>
              <p:cNvSpPr/>
              <p:nvPr/>
            </p:nvSpPr>
            <p:spPr>
              <a:xfrm>
                <a:off x="956666" y="3498086"/>
                <a:ext cx="448664" cy="448662"/>
              </a:xfrm>
              <a:prstGeom prst="rect">
                <a:avLst/>
              </a:prstGeom>
              <a:solidFill>
                <a:srgbClr val="067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3" name="矩形 42"/>
              <p:cNvSpPr/>
              <p:nvPr/>
            </p:nvSpPr>
            <p:spPr>
              <a:xfrm>
                <a:off x="1176679" y="3689818"/>
                <a:ext cx="380404" cy="380404"/>
              </a:xfrm>
              <a:prstGeom prst="rect">
                <a:avLst/>
              </a:prstGeom>
              <a:solidFill>
                <a:srgbClr val="25B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7" name="TextBox 6"/>
          <p:cNvSpPr txBox="true"/>
          <p:nvPr/>
        </p:nvSpPr>
        <p:spPr>
          <a:xfrm>
            <a:off x="214425" y="104949"/>
            <a:ext cx="2019300" cy="645160"/>
          </a:xfrm>
          <a:prstGeom prst="rect">
            <a:avLst/>
          </a:prstGeom>
          <a:noFill/>
        </p:spPr>
        <p:txBody>
          <a:bodyPr wrap="none" rtlCol="0">
            <a:spAutoFit/>
          </a:bodyPr>
          <a:lstStyle/>
          <a:p>
            <a:r>
              <a:rPr lang="zh-CN" altLang="en-US" sz="3600" b="1" dirty="0" smtClean="0"/>
              <a:t>配置思路</a:t>
            </a:r>
            <a:endParaRPr lang="zh-CN" altLang="en-US" sz="3600" b="1" dirty="0" smtClean="0"/>
          </a:p>
        </p:txBody>
      </p:sp>
      <p:grpSp>
        <p:nvGrpSpPr>
          <p:cNvPr id="12" name="组合 11"/>
          <p:cNvGrpSpPr/>
          <p:nvPr/>
        </p:nvGrpSpPr>
        <p:grpSpPr>
          <a:xfrm>
            <a:off x="231" y="968754"/>
            <a:ext cx="539766" cy="292544"/>
            <a:chOff x="467798" y="457622"/>
            <a:chExt cx="1037154" cy="552821"/>
          </a:xfrm>
        </p:grpSpPr>
        <p:sp>
          <p:nvSpPr>
            <p:cNvPr id="13" name="矩形 12"/>
            <p:cNvSpPr/>
            <p:nvPr/>
          </p:nvSpPr>
          <p:spPr>
            <a:xfrm>
              <a:off x="467798" y="457622"/>
              <a:ext cx="572013" cy="552821"/>
            </a:xfrm>
            <a:prstGeom prst="rect">
              <a:avLst/>
            </a:prstGeom>
            <a:solidFill>
              <a:srgbClr val="24B0D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a:solidFill>
                  <a:schemeClr val="lt1"/>
                </a:solidFill>
              </a:endParaRPr>
            </a:p>
          </p:txBody>
        </p:sp>
        <p:sp>
          <p:nvSpPr>
            <p:cNvPr id="14" name="五边形 94"/>
            <p:cNvSpPr/>
            <p:nvPr/>
          </p:nvSpPr>
          <p:spPr>
            <a:xfrm>
              <a:off x="1100139" y="457994"/>
              <a:ext cx="404813" cy="552449"/>
            </a:xfrm>
            <a:prstGeom prst="homePlate">
              <a:avLst/>
            </a:prstGeom>
            <a:solidFill>
              <a:srgbClr val="24B0D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a:solidFill>
                  <a:schemeClr val="lt1"/>
                </a:solidFill>
              </a:endParaRPr>
            </a:p>
          </p:txBody>
        </p:sp>
      </p:grpSp>
      <p:sp>
        <p:nvSpPr>
          <p:cNvPr id="21" name="矩形 20"/>
          <p:cNvSpPr/>
          <p:nvPr/>
        </p:nvSpPr>
        <p:spPr>
          <a:xfrm>
            <a:off x="0" y="751205"/>
            <a:ext cx="12190095" cy="86360"/>
          </a:xfrm>
          <a:prstGeom prst="rect">
            <a:avLst/>
          </a:prstGeom>
          <a:solidFill>
            <a:srgbClr val="067A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300" dirty="0">
              <a:solidFill>
                <a:prstClr val="white"/>
              </a:solidFill>
            </a:endParaRPr>
          </a:p>
        </p:txBody>
      </p:sp>
      <p:sp>
        <p:nvSpPr>
          <p:cNvPr id="3" name="矩形 2"/>
          <p:cNvSpPr/>
          <p:nvPr/>
        </p:nvSpPr>
        <p:spPr>
          <a:xfrm>
            <a:off x="0" y="750954"/>
            <a:ext cx="9144000" cy="86400"/>
          </a:xfrm>
          <a:prstGeom prst="rect">
            <a:avLst/>
          </a:prstGeom>
          <a:solidFill>
            <a:srgbClr val="067A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300" dirty="0">
              <a:solidFill>
                <a:prstClr val="white"/>
              </a:solidFill>
            </a:endParaRPr>
          </a:p>
        </p:txBody>
      </p:sp>
      <p:sp>
        <p:nvSpPr>
          <p:cNvPr id="15" name="文本框 14"/>
          <p:cNvSpPr txBox="true"/>
          <p:nvPr/>
        </p:nvSpPr>
        <p:spPr>
          <a:xfrm>
            <a:off x="672547" y="931531"/>
            <a:ext cx="2263693" cy="368300"/>
          </a:xfrm>
          <a:prstGeom prst="rect">
            <a:avLst/>
          </a:prstGeom>
          <a:noFill/>
        </p:spPr>
        <p:txBody>
          <a:bodyPr wrap="square">
            <a:spAutoFit/>
          </a:bodyPr>
          <a:lstStyle/>
          <a:p>
            <a:r>
              <a:rPr lang="zh-CN" altLang="en-US" b="1" dirty="0">
                <a:latin typeface="黑体" panose="02010609060101010101" charset="-122"/>
                <a:ea typeface="黑体" panose="02010609060101010101" charset="-122"/>
              </a:rPr>
              <a:t>流域水资源配置</a:t>
            </a:r>
            <a:endParaRPr lang="zh-CN" altLang="en-US" b="1" dirty="0">
              <a:latin typeface="黑体" panose="02010609060101010101" charset="-122"/>
              <a:ea typeface="黑体" panose="02010609060101010101" charset="-122"/>
            </a:endParaRPr>
          </a:p>
        </p:txBody>
      </p:sp>
      <p:grpSp>
        <p:nvGrpSpPr>
          <p:cNvPr id="4" name="组合 3"/>
          <p:cNvGrpSpPr/>
          <p:nvPr/>
        </p:nvGrpSpPr>
        <p:grpSpPr>
          <a:xfrm>
            <a:off x="872490" y="1468120"/>
            <a:ext cx="10714990" cy="2592070"/>
            <a:chOff x="942704" y="1726560"/>
            <a:chExt cx="10850245" cy="2592070"/>
          </a:xfrm>
        </p:grpSpPr>
        <p:sp>
          <p:nvSpPr>
            <p:cNvPr id="5" name="文本框 4"/>
            <p:cNvSpPr txBox="true"/>
            <p:nvPr/>
          </p:nvSpPr>
          <p:spPr>
            <a:xfrm>
              <a:off x="1451974" y="1726560"/>
              <a:ext cx="10340975" cy="2592070"/>
            </a:xfrm>
            <a:prstGeom prst="rect">
              <a:avLst/>
            </a:prstGeom>
            <a:noFill/>
          </p:spPr>
          <p:txBody>
            <a:bodyPr wrap="square">
              <a:spAutoFit/>
            </a:bodyPr>
            <a:lstStyle/>
            <a:p>
              <a:pPr>
                <a:lnSpc>
                  <a:spcPct val="125000"/>
                </a:lnSpc>
              </a:pPr>
              <a:r>
                <a:rPr lang="zh-CN" altLang="zh-CN" b="1" dirty="0" smtClean="0">
                  <a:sym typeface="+mn-ea"/>
                </a:rPr>
                <a:t>黄河流域</a:t>
              </a:r>
              <a:r>
                <a:rPr lang="zh-CN" altLang="en-US" dirty="0" smtClean="0">
                  <a:sym typeface="+mn-ea"/>
                </a:rPr>
                <a:t> </a:t>
              </a:r>
              <a:r>
                <a:rPr lang="zh-CN" altLang="en-US" dirty="0" smtClean="0">
                  <a:latin typeface="华文楷体" panose="02010600040101010101" charset="-122"/>
                  <a:ea typeface="华文楷体" panose="02010600040101010101" charset="-122"/>
                  <a:cs typeface="华文楷体" panose="02010600040101010101" charset="-122"/>
                  <a:sym typeface="+mn-ea"/>
                </a:rPr>
                <a:t> </a:t>
              </a:r>
              <a:r>
                <a:rPr lang="zh-CN" altLang="zh-CN" sz="1600" dirty="0">
                  <a:latin typeface="华文楷体" panose="02010600040101010101" charset="-122"/>
                  <a:ea typeface="华文楷体" panose="02010600040101010101" charset="-122"/>
                  <a:cs typeface="华文楷体" panose="02010600040101010101" charset="-122"/>
                  <a:sym typeface="+mn-ea"/>
                </a:rPr>
                <a:t>重点落实黄河流域生态保护和高质量发展、西部大开发等国家战略，强化水资源刚性约束，落实“四水四定”要求，提高水资源集约节约利用水平，着力打好“节水控水攻坚战”，推动流域经济社会发展与水资源承载能力相适应。流域内不再新增农业灌溉用水，工业发展使用黄河干流水通过水权转让或者交易取得水指标。各盟市特别是呼和浩特市和包头市应当加大再生水在工业和城镇绿化方面的利用，加快建设河套灌区等现代化灌区建设。完善水权交易制度，继续推进实施盟市间水权转换，优化调整用水结构。呼和浩特市城区和乌拉特前旗大型地下水超采区2025年底前实现采补平衡。提高黄河水量调度精细化、科学化调度水平，统筹好“三生”用水，积极协调黄委会争取应急生态补水指标，对乌梁素海、岱海和乌兰布和沙漠、库布齐沙漠边缘等生态脆弱区实施生态补水。全力配合国家推动南水北调西线工程前期论证工作，提高黄河流域水资源保障能力。</a:t>
              </a:r>
              <a:endParaRPr lang="zh-CN" altLang="zh-CN" sz="1600" dirty="0">
                <a:latin typeface="华文楷体" panose="02010600040101010101" charset="-122"/>
                <a:ea typeface="华文楷体" panose="02010600040101010101" charset="-122"/>
                <a:cs typeface="华文楷体" panose="02010600040101010101" charset="-122"/>
                <a:sym typeface="+mn-ea"/>
              </a:endParaRPr>
            </a:p>
          </p:txBody>
        </p:sp>
        <p:grpSp>
          <p:nvGrpSpPr>
            <p:cNvPr id="6" name="组合 5"/>
            <p:cNvGrpSpPr>
              <a:grpSpLocks noChangeAspect="true"/>
            </p:cNvGrpSpPr>
            <p:nvPr/>
          </p:nvGrpSpPr>
          <p:grpSpPr>
            <a:xfrm>
              <a:off x="942704" y="1726560"/>
              <a:ext cx="433009" cy="412613"/>
              <a:chOff x="956666" y="3498086"/>
              <a:chExt cx="600417" cy="572136"/>
            </a:xfrm>
          </p:grpSpPr>
          <p:sp>
            <p:nvSpPr>
              <p:cNvPr id="9" name="矩形 8"/>
              <p:cNvSpPr/>
              <p:nvPr/>
            </p:nvSpPr>
            <p:spPr>
              <a:xfrm>
                <a:off x="956666" y="3498086"/>
                <a:ext cx="448664" cy="448662"/>
              </a:xfrm>
              <a:prstGeom prst="rect">
                <a:avLst/>
              </a:prstGeom>
              <a:solidFill>
                <a:srgbClr val="067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1176679" y="3689818"/>
                <a:ext cx="380404" cy="380404"/>
              </a:xfrm>
              <a:prstGeom prst="rect">
                <a:avLst/>
              </a:prstGeom>
              <a:solidFill>
                <a:srgbClr val="25B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872219" y="4060042"/>
            <a:ext cx="10813415" cy="1360805"/>
            <a:chOff x="942704" y="1726560"/>
            <a:chExt cx="10813415" cy="1360805"/>
          </a:xfrm>
        </p:grpSpPr>
        <p:sp>
          <p:nvSpPr>
            <p:cNvPr id="16" name="文本框 15"/>
            <p:cNvSpPr txBox="true"/>
            <p:nvPr/>
          </p:nvSpPr>
          <p:spPr>
            <a:xfrm>
              <a:off x="1451974" y="1726560"/>
              <a:ext cx="10304145" cy="1360805"/>
            </a:xfrm>
            <a:prstGeom prst="rect">
              <a:avLst/>
            </a:prstGeom>
            <a:noFill/>
          </p:spPr>
          <p:txBody>
            <a:bodyPr wrap="square">
              <a:spAutoFit/>
            </a:bodyPr>
            <a:lstStyle/>
            <a:p>
              <a:pPr>
                <a:lnSpc>
                  <a:spcPct val="125000"/>
                </a:lnSpc>
              </a:pPr>
              <a:r>
                <a:rPr lang="zh-CN" altLang="zh-CN" b="1" dirty="0">
                  <a:sym typeface="+mn-ea"/>
                </a:rPr>
                <a:t>西北诸河流域</a:t>
              </a:r>
              <a:r>
                <a:rPr lang="zh-CN" altLang="en-US" dirty="0" smtClean="0">
                  <a:sym typeface="+mn-ea"/>
                </a:rPr>
                <a:t>  </a:t>
              </a:r>
              <a:r>
                <a:rPr lang="zh-CN" altLang="zh-CN" sz="1600" dirty="0">
                  <a:latin typeface="华文楷体" panose="02010600040101010101" charset="-122"/>
                  <a:ea typeface="华文楷体" panose="02010600040101010101" charset="-122"/>
                  <a:cs typeface="华文楷体" panose="02010600040101010101" charset="-122"/>
                  <a:sym typeface="+mn-ea"/>
                </a:rPr>
                <a:t>以生态保护为主。重点推进岱海、察汗淖尔等内陆湖泊湿地和锡林河等河流生态保护，巩固黑河居延海治理成果。内蒙古察汗淖尔流域2025年前达到地下水采补平衡。流域内不再新增农业灌溉用水。远期引嫩济锡（霍）工程建成后，替代调入区城市和工业供水水源，降低内陆河湖水资源开发强度，逐步恢复下游河流、湖泊、湿地、草原和沙地生态。</a:t>
              </a:r>
              <a:endParaRPr lang="zh-CN" altLang="zh-CN" sz="1600" dirty="0">
                <a:latin typeface="华文楷体" panose="02010600040101010101" charset="-122"/>
                <a:ea typeface="华文楷体" panose="02010600040101010101" charset="-122"/>
                <a:cs typeface="华文楷体" panose="02010600040101010101" charset="-122"/>
                <a:sym typeface="+mn-ea"/>
              </a:endParaRPr>
            </a:p>
          </p:txBody>
        </p:sp>
        <p:grpSp>
          <p:nvGrpSpPr>
            <p:cNvPr id="17" name="组合 16"/>
            <p:cNvGrpSpPr>
              <a:grpSpLocks noChangeAspect="true"/>
            </p:cNvGrpSpPr>
            <p:nvPr/>
          </p:nvGrpSpPr>
          <p:grpSpPr>
            <a:xfrm>
              <a:off x="942704" y="1726560"/>
              <a:ext cx="433009" cy="412613"/>
              <a:chOff x="956666" y="3498086"/>
              <a:chExt cx="600417" cy="572136"/>
            </a:xfrm>
          </p:grpSpPr>
          <p:sp>
            <p:nvSpPr>
              <p:cNvPr id="18" name="矩形 17"/>
              <p:cNvSpPr/>
              <p:nvPr/>
            </p:nvSpPr>
            <p:spPr>
              <a:xfrm>
                <a:off x="956666" y="3498086"/>
                <a:ext cx="448664" cy="448662"/>
              </a:xfrm>
              <a:prstGeom prst="rect">
                <a:avLst/>
              </a:prstGeom>
              <a:solidFill>
                <a:srgbClr val="067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 name="矩形 18"/>
              <p:cNvSpPr/>
              <p:nvPr/>
            </p:nvSpPr>
            <p:spPr>
              <a:xfrm>
                <a:off x="1176679" y="3689818"/>
                <a:ext cx="380404" cy="380404"/>
              </a:xfrm>
              <a:prstGeom prst="rect">
                <a:avLst/>
              </a:prstGeom>
              <a:solidFill>
                <a:srgbClr val="25B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38" name="组合 37"/>
          <p:cNvGrpSpPr/>
          <p:nvPr/>
        </p:nvGrpSpPr>
        <p:grpSpPr>
          <a:xfrm>
            <a:off x="866" y="5559169"/>
            <a:ext cx="539766" cy="292544"/>
            <a:chOff x="467798" y="457622"/>
            <a:chExt cx="1037154" cy="552821"/>
          </a:xfrm>
        </p:grpSpPr>
        <p:sp>
          <p:nvSpPr>
            <p:cNvPr id="39" name="矩形 38"/>
            <p:cNvSpPr/>
            <p:nvPr/>
          </p:nvSpPr>
          <p:spPr>
            <a:xfrm>
              <a:off x="467798" y="457622"/>
              <a:ext cx="572013" cy="552821"/>
            </a:xfrm>
            <a:prstGeom prst="rect">
              <a:avLst/>
            </a:prstGeom>
            <a:solidFill>
              <a:srgbClr val="24B0D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a:solidFill>
                  <a:schemeClr val="lt1"/>
                </a:solidFill>
              </a:endParaRPr>
            </a:p>
          </p:txBody>
        </p:sp>
        <p:sp>
          <p:nvSpPr>
            <p:cNvPr id="40" name="五边形 94"/>
            <p:cNvSpPr/>
            <p:nvPr/>
          </p:nvSpPr>
          <p:spPr>
            <a:xfrm>
              <a:off x="1100139" y="457994"/>
              <a:ext cx="404813" cy="552449"/>
            </a:xfrm>
            <a:prstGeom prst="homePlate">
              <a:avLst/>
            </a:prstGeom>
            <a:solidFill>
              <a:srgbClr val="24B0D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a:solidFill>
                  <a:schemeClr val="lt1"/>
                </a:solidFill>
              </a:endParaRPr>
            </a:p>
          </p:txBody>
        </p:sp>
      </p:grpSp>
      <p:sp>
        <p:nvSpPr>
          <p:cNvPr id="41" name="文本框 40"/>
          <p:cNvSpPr txBox="true"/>
          <p:nvPr/>
        </p:nvSpPr>
        <p:spPr>
          <a:xfrm>
            <a:off x="741762" y="5483846"/>
            <a:ext cx="2263693" cy="368300"/>
          </a:xfrm>
          <a:prstGeom prst="rect">
            <a:avLst/>
          </a:prstGeom>
          <a:noFill/>
        </p:spPr>
        <p:txBody>
          <a:bodyPr wrap="square">
            <a:spAutoFit/>
          </a:bodyPr>
          <a:lstStyle/>
          <a:p>
            <a:r>
              <a:rPr lang="zh-CN" altLang="en-US" b="1" dirty="0">
                <a:latin typeface="黑体" panose="02010609060101010101" charset="-122"/>
                <a:ea typeface="黑体" panose="02010609060101010101" charset="-122"/>
              </a:rPr>
              <a:t>盟市水资源配置</a:t>
            </a:r>
            <a:endParaRPr lang="zh-CN" altLang="en-US" b="1" dirty="0">
              <a:latin typeface="黑体" panose="02010609060101010101" charset="-122"/>
              <a:ea typeface="黑体" panose="02010609060101010101" charset="-122"/>
            </a:endParaRPr>
          </a:p>
        </p:txBody>
      </p:sp>
      <p:sp>
        <p:nvSpPr>
          <p:cNvPr id="42" name="文本框 41"/>
          <p:cNvSpPr txBox="true"/>
          <p:nvPr/>
        </p:nvSpPr>
        <p:spPr>
          <a:xfrm>
            <a:off x="1515745" y="5852160"/>
            <a:ext cx="9352915" cy="922020"/>
          </a:xfrm>
          <a:prstGeom prst="rect">
            <a:avLst/>
          </a:prstGeom>
          <a:noFill/>
        </p:spPr>
        <p:txBody>
          <a:bodyPr wrap="square" rtlCol="0" anchor="t">
            <a:spAutoFit/>
          </a:bodyPr>
          <a:lstStyle/>
          <a:p>
            <a:pPr fontAlgn="auto">
              <a:lnSpc>
                <a:spcPct val="150000"/>
              </a:lnSpc>
            </a:pPr>
            <a:r>
              <a:rPr lang="zh-CN">
                <a:latin typeface="华文楷体" panose="02010600040101010101" charset="-122"/>
                <a:ea typeface="华文楷体" panose="02010600040101010101" charset="-122"/>
                <a:cs typeface="华文楷体" panose="02010600040101010101" charset="-122"/>
                <a:sym typeface="+mn-ea"/>
              </a:rPr>
              <a:t>根据2025年各盟市水资源管控指标，结合区域水资源禀赋条件、供水能力、节水潜力、地下水超采治理目标等，提出各盟市水资源优化配置方案。</a:t>
            </a:r>
            <a:endParaRPr lang="zh-CN" altLang="en-US"/>
          </a:p>
        </p:txBody>
      </p:sp>
      <p:sp>
        <p:nvSpPr>
          <p:cNvPr id="43" name="矩形 42"/>
          <p:cNvSpPr/>
          <p:nvPr/>
        </p:nvSpPr>
        <p:spPr>
          <a:xfrm>
            <a:off x="872219" y="6026637"/>
            <a:ext cx="323568" cy="323566"/>
          </a:xfrm>
          <a:prstGeom prst="rect">
            <a:avLst/>
          </a:prstGeom>
          <a:solidFill>
            <a:srgbClr val="067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4" name="矩形 43"/>
          <p:cNvSpPr/>
          <p:nvPr/>
        </p:nvSpPr>
        <p:spPr>
          <a:xfrm>
            <a:off x="1030888" y="6164910"/>
            <a:ext cx="274340" cy="274340"/>
          </a:xfrm>
          <a:prstGeom prst="rect">
            <a:avLst/>
          </a:prstGeom>
          <a:solidFill>
            <a:srgbClr val="25B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UNIT_TABLE_BEAUTIFY" val="smartTable{f657d71d-b9ad-4e0c-a810-e6786979c69a}"/>
</p:tagLst>
</file>

<file path=ppt/tags/tag2.xml><?xml version="1.0" encoding="utf-8"?>
<p:tagLst xmlns:p="http://schemas.openxmlformats.org/presentationml/2006/main">
  <p:tag name="KSO_WM_UNIT_TABLE_BEAUTIFY" val="smartTable{8a1fee42-78eb-46ab-8357-c7c3681b69a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7591</Words>
  <Application>WPS 演示</Application>
  <PresentationFormat>自定义</PresentationFormat>
  <Paragraphs>1425</Paragraphs>
  <Slides>14</Slides>
  <Notes>14</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14</vt:i4>
      </vt:variant>
    </vt:vector>
  </HeadingPairs>
  <TitlesOfParts>
    <vt:vector size="37" baseType="lpstr">
      <vt:lpstr>Arial</vt:lpstr>
      <vt:lpstr>宋体</vt:lpstr>
      <vt:lpstr>Wingdings</vt:lpstr>
      <vt:lpstr>DejaVu Sans</vt:lpstr>
      <vt:lpstr>微软雅黑</vt:lpstr>
      <vt:lpstr>黑体</vt:lpstr>
      <vt:lpstr>华文楷体</vt:lpstr>
      <vt:lpstr>站酷小薇LOGO体</vt:lpstr>
      <vt:lpstr>方正楷体_GBK</vt:lpstr>
      <vt:lpstr>方正书宋_GBK</vt:lpstr>
      <vt:lpstr>等线</vt:lpstr>
      <vt:lpstr>Impact</vt:lpstr>
      <vt:lpstr>文泉驿微米黑</vt:lpstr>
      <vt:lpstr>Times New Roman</vt:lpstr>
      <vt:lpstr>仿宋</vt:lpstr>
      <vt:lpstr>楷体</vt:lpstr>
      <vt:lpstr>宋体</vt:lpstr>
      <vt:lpstr>Arial Unicode MS</vt:lpstr>
      <vt:lpstr>Calibri</vt:lpstr>
      <vt:lpstr>PMingLiU</vt:lpstr>
      <vt:lpstr>汉仪中宋简</vt:lpstr>
      <vt:lpstr>方正仿宋_GBK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班会世界节水日节约每一滴用水PPT模版</dc:title>
  <dc:creator/>
  <cp:keywords>www.33ppt.com</cp:keywords>
  <dc:description>www.33ppt.com</dc:description>
  <dc:subject>www.33ppt.com</dc:subject>
  <cp:category>www.33ppt.com</cp:category>
  <cp:lastModifiedBy>NMGSLT</cp:lastModifiedBy>
  <cp:revision>19</cp:revision>
  <dcterms:created xsi:type="dcterms:W3CDTF">2021-12-16T07:38:01Z</dcterms:created>
  <dcterms:modified xsi:type="dcterms:W3CDTF">2021-12-16T07:38:01Z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2052-11.8.2.10422</vt:lpwstr>
  </property>
</Properties>
</file>