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5" r:id="rId3"/>
    <p:sldId id="1062" r:id="rId5"/>
    <p:sldId id="312" r:id="rId6"/>
    <p:sldId id="1052" r:id="rId7"/>
    <p:sldId id="1055" r:id="rId8"/>
    <p:sldId id="470" r:id="rId9"/>
    <p:sldId id="1061" r:id="rId10"/>
    <p:sldId id="1063" r:id="rId11"/>
    <p:sldId id="1057" r:id="rId12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B0"/>
    <a:srgbClr val="051EDB"/>
    <a:srgbClr val="4F37A9"/>
    <a:srgbClr val="4711CF"/>
    <a:srgbClr val="FFFFFF"/>
    <a:srgbClr val="1C2747"/>
    <a:srgbClr val="0E1A40"/>
    <a:srgbClr val="3CCCC7"/>
    <a:srgbClr val="FF6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9754" autoAdjust="0"/>
  </p:normalViewPr>
  <p:slideViewPr>
    <p:cSldViewPr showGuides="1">
      <p:cViewPr>
        <p:scale>
          <a:sx n="100" d="100"/>
          <a:sy n="100" d="100"/>
        </p:scale>
        <p:origin x="-348" y="-258"/>
      </p:cViewPr>
      <p:guideLst>
        <p:guide orient="horz"/>
        <p:guide pos="3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57473-301C-4F69-A7FC-AE1DEF9F2C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453A41E3-5C6F-4D12-B1BE-FC999A8EE8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952C373-83E8-404D-A870-0C99071BEB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952C373-83E8-404D-A870-0C99071BEB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true"/>
          </p:cNvSpPr>
          <p:nvPr>
            <p:ph type="title" orient="vert"/>
          </p:nvPr>
        </p:nvSpPr>
        <p:spPr>
          <a:xfrm>
            <a:off x="8841502" y="274639"/>
            <a:ext cx="274391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>
          <a:xfrm>
            <a:off x="609759" y="274639"/>
            <a:ext cx="802849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952C373-83E8-404D-A870-0C99071BEB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952C373-83E8-404D-A870-0C99071BEB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952C373-83E8-404D-A870-0C99071BEB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609759" y="1600201"/>
            <a:ext cx="53862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6199214" y="1600201"/>
            <a:ext cx="53862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952C373-83E8-404D-A870-0C99071BEB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952C373-83E8-404D-A870-0C99071BEB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952C373-83E8-404D-A870-0C99071BEB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952C373-83E8-404D-A870-0C99071BEB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952C373-83E8-404D-A870-0C99071BEB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true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952C373-83E8-404D-A870-0C99071BEB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microsoft.com/office/2007/relationships/hdphoto" Target="../media/image2.wdp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true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2C373-83E8-404D-A870-0C99071BEB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FFD15-FD4A-41A0-98B0-8A0E50279E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true"/>
          </p:cNvPicPr>
          <p:nvPr/>
        </p:nvPicPr>
        <p:blipFill rotWithShape="true">
          <a:blip r:embed="rId1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 t="13355"/>
          <a:stretch>
            <a:fillRect/>
          </a:stretch>
        </p:blipFill>
        <p:spPr>
          <a:xfrm>
            <a:off x="-23093" y="1232362"/>
            <a:ext cx="12226968" cy="3564790"/>
          </a:xfrm>
          <a:prstGeom prst="rect">
            <a:avLst/>
          </a:prstGeom>
        </p:spPr>
      </p:pic>
      <p:pic>
        <p:nvPicPr>
          <p:cNvPr id="30" name="背景音乐 - 纯音乐 - 你是爱 Ppt2.mp3">
            <a:hlinkClick r:id="" action="ppaction://media"/>
          </p:cNvPr>
          <p:cNvPicPr>
            <a:picLocks noChangeAspect="true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641506" y="-1014044"/>
            <a:ext cx="609600" cy="609600"/>
          </a:xfrm>
          <a:prstGeom prst="rect">
            <a:avLst/>
          </a:prstGeom>
        </p:spPr>
      </p:pic>
      <p:sp>
        <p:nvSpPr>
          <p:cNvPr id="7" name="标题 4"/>
          <p:cNvSpPr txBox="true"/>
          <p:nvPr/>
        </p:nvSpPr>
        <p:spPr>
          <a:xfrm>
            <a:off x="408955" y="2193810"/>
            <a:ext cx="11017224" cy="8031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zh-CN" sz="40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内蒙古自治区</a:t>
            </a:r>
            <a:r>
              <a:rPr lang="zh-CN" altLang="zh-CN" sz="40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“十四五”</a:t>
            </a:r>
            <a:r>
              <a:rPr lang="zh-CN" altLang="zh-CN" sz="40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节水型社会</a:t>
            </a:r>
            <a:endParaRPr lang="zh-CN" altLang="zh-CN" sz="4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40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zh-CN" altLang="zh-CN" sz="4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</a:t>
            </a:r>
            <a:endParaRPr lang="en-US" altLang="zh-CN" sz="40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7"/>
          <p:cNvSpPr>
            <a:spLocks noChangeArrowheads="true"/>
          </p:cNvSpPr>
          <p:nvPr/>
        </p:nvSpPr>
        <p:spPr bwMode="auto">
          <a:xfrm>
            <a:off x="1241425" y="5433695"/>
            <a:ext cx="9383395" cy="30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200" dirty="0" smtClean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提高水资源利用效率•推动绿色高质量发展</a:t>
            </a:r>
            <a:endParaRPr lang="zh-CN" altLang="en-US" sz="2000" b="1" spc="200" dirty="0" smtClean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16" y="908720"/>
            <a:ext cx="11519780" cy="4506595"/>
          </a:xfrm>
          <a:prstGeom prst="rect">
            <a:avLst/>
          </a:prstGeom>
        </p:spPr>
        <p:txBody>
          <a:bodyPr wrap="square" lIns="121906" tIns="60953" rIns="121906" bIns="60953">
            <a:spAutoFit/>
          </a:bodyPr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en-US" sz="22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sz="2400" b="1" spc="200" dirty="0" smtClean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sz="2400" b="1" spc="200" dirty="0" smtClean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以习近平新时代中国特色社会主义思想为指导，全面贯彻党的十九大和十九届二中、三中、四中、五中全会精神，深入落实习近平总书记对内蒙古重要讲话</a:t>
            </a:r>
            <a:r>
              <a:rPr lang="zh-CN" sz="2400" b="1" spc="200" dirty="0" smtClean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2400" b="1" spc="200" dirty="0" smtClean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重要指示精神，立足新发展阶段，以实现水资源节约集约安全利用为目标，以</a:t>
            </a:r>
            <a:r>
              <a:rPr lang="zh-CN" sz="2400" b="1" spc="200" dirty="0" smtClean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农牧业</a:t>
            </a:r>
            <a:r>
              <a:rPr sz="2400" b="1" spc="200" dirty="0" smtClean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、工业和城镇生活节水以及非常规水源利用为重点，以节水基础设施建设为抓手，以节水科技创新和市场机制改革为动力，深入实施节水行动，提高水资源利用效率，健全节水激励机制，加快形成节水型生产生活方式，全面建设节水型社会，推动经济社会高质量发展。</a:t>
            </a:r>
            <a:endParaRPr sz="2400" b="1" spc="200" dirty="0" smtClean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false"/>
          </a:gradFill>
        </p:grpSpPr>
        <p:sp>
          <p:nvSpPr>
            <p:cNvPr id="4" name="矩形 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KSO_Shape"/>
          <p:cNvSpPr/>
          <p:nvPr/>
        </p:nvSpPr>
        <p:spPr bwMode="auto">
          <a:xfrm>
            <a:off x="334546" y="254607"/>
            <a:ext cx="292833" cy="22206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9"/>
          <p:cNvSpPr txBox="true"/>
          <p:nvPr/>
        </p:nvSpPr>
        <p:spPr>
          <a:xfrm>
            <a:off x="840740" y="116840"/>
            <a:ext cx="10870565" cy="530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0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指导思想</a:t>
            </a:r>
            <a:endParaRPr lang="zh-CN" altLang="en-US" sz="3000" b="1" dirty="0">
              <a:solidFill>
                <a:srgbClr val="2F5EB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836713"/>
            <a:ext cx="89058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5"/>
          <p:cNvSpPr/>
          <p:nvPr/>
        </p:nvSpPr>
        <p:spPr bwMode="auto">
          <a:xfrm>
            <a:off x="4513411" y="-27384"/>
            <a:ext cx="3167443" cy="1340768"/>
          </a:xfrm>
          <a:custGeom>
            <a:avLst/>
            <a:gdLst/>
            <a:ahLst/>
            <a:cxnLst/>
            <a:rect l="l" t="t" r="r" b="b"/>
            <a:pathLst>
              <a:path w="1212931" h="513429">
                <a:moveTo>
                  <a:pt x="0" y="0"/>
                </a:moveTo>
                <a:lnTo>
                  <a:pt x="1212931" y="0"/>
                </a:lnTo>
                <a:cubicBezTo>
                  <a:pt x="1210875" y="8189"/>
                  <a:pt x="1207259" y="15721"/>
                  <a:pt x="1202896" y="22772"/>
                </a:cubicBezTo>
                <a:lnTo>
                  <a:pt x="956422" y="454561"/>
                </a:lnTo>
                <a:cubicBezTo>
                  <a:pt x="946115" y="471761"/>
                  <a:pt x="931774" y="486697"/>
                  <a:pt x="913401" y="497559"/>
                </a:cubicBezTo>
                <a:cubicBezTo>
                  <a:pt x="894131" y="508874"/>
                  <a:pt x="873069" y="513853"/>
                  <a:pt x="852006" y="513401"/>
                </a:cubicBezTo>
                <a:lnTo>
                  <a:pt x="358161" y="513401"/>
                </a:lnTo>
                <a:cubicBezTo>
                  <a:pt x="338443" y="513401"/>
                  <a:pt x="317829" y="508422"/>
                  <a:pt x="299456" y="497559"/>
                </a:cubicBezTo>
                <a:cubicBezTo>
                  <a:pt x="281082" y="486697"/>
                  <a:pt x="266294" y="471761"/>
                  <a:pt x="256435" y="454109"/>
                </a:cubicBezTo>
                <a:lnTo>
                  <a:pt x="8616" y="20509"/>
                </a:lnTo>
                <a:close/>
              </a:path>
            </a:pathLst>
          </a:custGeom>
          <a:solidFill>
            <a:srgbClr val="2F5EB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false" compatLnSpc="true"/>
          <a:lstStyle/>
          <a:p>
            <a:endParaRPr lang="zh-CN" altLang="en-US"/>
          </a:p>
        </p:txBody>
      </p:sp>
      <p:sp>
        <p:nvSpPr>
          <p:cNvPr id="67" name="TextBox 59"/>
          <p:cNvSpPr txBox="true">
            <a:spLocks noChangeArrowheads="true"/>
          </p:cNvSpPr>
          <p:nvPr/>
        </p:nvSpPr>
        <p:spPr bwMode="auto">
          <a:xfrm>
            <a:off x="4441403" y="404664"/>
            <a:ext cx="3312368" cy="13468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9pPr>
          </a:lstStyle>
          <a:p>
            <a:pPr algn="ctr" defTabSz="914400">
              <a:lnSpc>
                <a:spcPct val="120000"/>
              </a:lnSpc>
              <a:defRPr/>
            </a:pPr>
            <a:r>
              <a:rPr lang="zh-CN" altLang="en-US" sz="4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原则 </a:t>
            </a:r>
            <a:endParaRPr lang="en-US" altLang="zh-CN" sz="4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>
              <a:lnSpc>
                <a:spcPct val="120000"/>
              </a:lnSpc>
              <a:defRPr/>
            </a:pPr>
            <a:r>
              <a:rPr lang="en-US" altLang="zh-CN" sz="2800" kern="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Princple</a:t>
            </a:r>
            <a:endParaRPr lang="en-US" altLang="zh-CN" sz="2800" kern="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Freeform 5"/>
          <p:cNvSpPr/>
          <p:nvPr/>
        </p:nvSpPr>
        <p:spPr bwMode="auto">
          <a:xfrm>
            <a:off x="2796738" y="2996952"/>
            <a:ext cx="1183990" cy="106750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2F5EB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false" compatLnSpc="true"/>
          <a:lstStyle/>
          <a:p>
            <a:endParaRPr lang="zh-CN" altLang="en-US">
              <a:solidFill>
                <a:srgbClr val="3CCCC7"/>
              </a:solidFill>
            </a:endParaRPr>
          </a:p>
        </p:txBody>
      </p:sp>
      <p:sp>
        <p:nvSpPr>
          <p:cNvPr id="70" name="文本框 9"/>
          <p:cNvSpPr txBox="true"/>
          <p:nvPr/>
        </p:nvSpPr>
        <p:spPr>
          <a:xfrm>
            <a:off x="2349882" y="4215135"/>
            <a:ext cx="2103040" cy="68389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对标先进</a:t>
            </a:r>
            <a:endParaRPr lang="zh-CN" altLang="en-US" sz="2000" b="1" dirty="0" smtClean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2000" b="1" dirty="0" smtClean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集中攻坚</a:t>
            </a:r>
            <a:endParaRPr lang="zh-CN" altLang="en-US" sz="2000" b="1" dirty="0" smtClean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/>
          <p:nvPr/>
        </p:nvSpPr>
        <p:spPr bwMode="auto">
          <a:xfrm>
            <a:off x="4623953" y="2996952"/>
            <a:ext cx="1183990" cy="106750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2F5EB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false" compatLnSpc="true"/>
          <a:lstStyle/>
          <a:p>
            <a:endParaRPr lang="zh-CN" altLang="en-US">
              <a:solidFill>
                <a:srgbClr val="3CCCC7"/>
              </a:solidFill>
            </a:endParaRPr>
          </a:p>
        </p:txBody>
      </p:sp>
      <p:sp>
        <p:nvSpPr>
          <p:cNvPr id="72" name="Freeform 5"/>
          <p:cNvSpPr/>
          <p:nvPr/>
        </p:nvSpPr>
        <p:spPr bwMode="auto">
          <a:xfrm>
            <a:off x="6438408" y="2996952"/>
            <a:ext cx="1183990" cy="106750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2F5EB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false" compatLnSpc="true"/>
          <a:lstStyle/>
          <a:p>
            <a:endParaRPr lang="zh-CN" altLang="en-US"/>
          </a:p>
        </p:txBody>
      </p:sp>
      <p:sp>
        <p:nvSpPr>
          <p:cNvPr id="73" name="Freeform 5"/>
          <p:cNvSpPr/>
          <p:nvPr/>
        </p:nvSpPr>
        <p:spPr bwMode="auto">
          <a:xfrm>
            <a:off x="8274020" y="2996952"/>
            <a:ext cx="1183990" cy="106750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2F5EB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false" compatLnSpc="true"/>
          <a:lstStyle/>
          <a:p>
            <a:endParaRPr lang="zh-CN" altLang="en-US">
              <a:solidFill>
                <a:srgbClr val="3CCCC7"/>
              </a:solidFill>
            </a:endParaRPr>
          </a:p>
        </p:txBody>
      </p:sp>
      <p:sp>
        <p:nvSpPr>
          <p:cNvPr id="75" name="KSO_Shape"/>
          <p:cNvSpPr/>
          <p:nvPr/>
        </p:nvSpPr>
        <p:spPr bwMode="auto">
          <a:xfrm>
            <a:off x="4930331" y="3309825"/>
            <a:ext cx="599607" cy="45730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itchFamily="2" charset="-122"/>
            </a:endParaRPr>
          </a:p>
        </p:txBody>
      </p:sp>
      <p:sp>
        <p:nvSpPr>
          <p:cNvPr id="76" name="KSO_Shape"/>
          <p:cNvSpPr/>
          <p:nvPr/>
        </p:nvSpPr>
        <p:spPr bwMode="auto">
          <a:xfrm>
            <a:off x="6730911" y="3253323"/>
            <a:ext cx="587524" cy="581650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itchFamily="2" charset="-122"/>
            </a:endParaRPr>
          </a:p>
        </p:txBody>
      </p:sp>
      <p:sp>
        <p:nvSpPr>
          <p:cNvPr id="78" name="文本框 9"/>
          <p:cNvSpPr txBox="true"/>
          <p:nvPr/>
        </p:nvSpPr>
        <p:spPr>
          <a:xfrm>
            <a:off x="4165880" y="4215135"/>
            <a:ext cx="2103040" cy="68389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sz="2000" b="1" dirty="0" smtClean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因地制宜</a:t>
            </a:r>
            <a:endParaRPr sz="2000" b="1" dirty="0" smtClean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sz="2000" b="1" dirty="0" smtClean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分类施策</a:t>
            </a:r>
            <a:endParaRPr sz="2000" b="1" dirty="0" smtClean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9"/>
          <p:cNvSpPr txBox="true"/>
          <p:nvPr/>
        </p:nvSpPr>
        <p:spPr>
          <a:xfrm>
            <a:off x="5950282" y="4215135"/>
            <a:ext cx="2103040" cy="68389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sz="2000" b="1" dirty="0" smtClean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制度创新</a:t>
            </a:r>
            <a:endParaRPr sz="2000" b="1" dirty="0" smtClean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sz="2000" b="1" dirty="0" smtClean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科技引领</a:t>
            </a:r>
            <a:endParaRPr sz="2000" b="1" dirty="0" smtClean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9"/>
          <p:cNvSpPr txBox="true"/>
          <p:nvPr/>
        </p:nvSpPr>
        <p:spPr>
          <a:xfrm>
            <a:off x="7792874" y="4215135"/>
            <a:ext cx="2103040" cy="68389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sz="2000" b="1" dirty="0" smtClean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落实责任</a:t>
            </a:r>
            <a:endParaRPr sz="2000" b="1" dirty="0" smtClean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sz="2000" b="1" dirty="0" smtClean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严格考核</a:t>
            </a:r>
            <a:endParaRPr sz="2000" b="1" dirty="0" smtClean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KSO_Shape"/>
          <p:cNvSpPr/>
          <p:nvPr/>
        </p:nvSpPr>
        <p:spPr bwMode="auto">
          <a:xfrm>
            <a:off x="8606388" y="3260070"/>
            <a:ext cx="519253" cy="519253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KSO_Shape"/>
          <p:cNvSpPr/>
          <p:nvPr/>
        </p:nvSpPr>
        <p:spPr bwMode="auto">
          <a:xfrm>
            <a:off x="3108568" y="3308637"/>
            <a:ext cx="585667" cy="444130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 flipH="true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 flipH="true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true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true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Freeform 6"/>
          <p:cNvSpPr/>
          <p:nvPr/>
        </p:nvSpPr>
        <p:spPr bwMode="auto">
          <a:xfrm>
            <a:off x="8036283" y="2132856"/>
            <a:ext cx="2485774" cy="1007150"/>
          </a:xfrm>
          <a:custGeom>
            <a:avLst/>
            <a:gdLst>
              <a:gd name="T0" fmla="*/ 675 w 675"/>
              <a:gd name="T1" fmla="*/ 90 h 411"/>
              <a:gd name="T2" fmla="*/ 505 w 675"/>
              <a:gd name="T3" fmla="*/ 45 h 411"/>
              <a:gd name="T4" fmla="*/ 338 w 675"/>
              <a:gd name="T5" fmla="*/ 0 h 411"/>
              <a:gd name="T6" fmla="*/ 170 w 675"/>
              <a:gd name="T7" fmla="*/ 45 h 411"/>
              <a:gd name="T8" fmla="*/ 0 w 675"/>
              <a:gd name="T9" fmla="*/ 90 h 411"/>
              <a:gd name="T10" fmla="*/ 0 w 675"/>
              <a:gd name="T11" fmla="*/ 90 h 411"/>
              <a:gd name="T12" fmla="*/ 0 w 675"/>
              <a:gd name="T13" fmla="*/ 411 h 411"/>
              <a:gd name="T14" fmla="*/ 675 w 675"/>
              <a:gd name="T15" fmla="*/ 411 h 411"/>
              <a:gd name="T16" fmla="*/ 675 w 675"/>
              <a:gd name="T17" fmla="*/ 90 h 411"/>
              <a:gd name="T18" fmla="*/ 675 w 675"/>
              <a:gd name="T19" fmla="*/ 9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" h="411">
                <a:moveTo>
                  <a:pt x="675" y="90"/>
                </a:moveTo>
                <a:lnTo>
                  <a:pt x="505" y="45"/>
                </a:lnTo>
                <a:lnTo>
                  <a:pt x="338" y="0"/>
                </a:lnTo>
                <a:lnTo>
                  <a:pt x="170" y="45"/>
                </a:lnTo>
                <a:lnTo>
                  <a:pt x="0" y="90"/>
                </a:lnTo>
                <a:lnTo>
                  <a:pt x="0" y="90"/>
                </a:lnTo>
                <a:lnTo>
                  <a:pt x="0" y="411"/>
                </a:lnTo>
                <a:lnTo>
                  <a:pt x="675" y="411"/>
                </a:lnTo>
                <a:lnTo>
                  <a:pt x="675" y="90"/>
                </a:lnTo>
                <a:lnTo>
                  <a:pt x="675" y="90"/>
                </a:lnTo>
                <a:close/>
              </a:path>
            </a:pathLst>
          </a:cu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756000" rIns="91440" bIns="45720" numCol="1" anchor="t" anchorCtr="false" compatLnSpc="true"/>
          <a:lstStyle/>
          <a:p>
            <a:pPr algn="ctr">
              <a:lnSpc>
                <a:spcPts val="1500"/>
              </a:lnSpc>
            </a:pPr>
            <a:endParaRPr lang="zh-CN" altLang="en-US" sz="3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Freeform 7"/>
          <p:cNvSpPr/>
          <p:nvPr/>
        </p:nvSpPr>
        <p:spPr bwMode="auto">
          <a:xfrm>
            <a:off x="8036283" y="3349916"/>
            <a:ext cx="2485774" cy="1078536"/>
          </a:xfrm>
          <a:custGeom>
            <a:avLst/>
            <a:gdLst>
              <a:gd name="T0" fmla="*/ 0 w 675"/>
              <a:gd name="T1" fmla="*/ 0 h 253"/>
              <a:gd name="T2" fmla="*/ 0 w 675"/>
              <a:gd name="T3" fmla="*/ 163 h 253"/>
              <a:gd name="T4" fmla="*/ 0 w 675"/>
              <a:gd name="T5" fmla="*/ 163 h 253"/>
              <a:gd name="T6" fmla="*/ 170 w 675"/>
              <a:gd name="T7" fmla="*/ 208 h 253"/>
              <a:gd name="T8" fmla="*/ 338 w 675"/>
              <a:gd name="T9" fmla="*/ 253 h 253"/>
              <a:gd name="T10" fmla="*/ 505 w 675"/>
              <a:gd name="T11" fmla="*/ 208 h 253"/>
              <a:gd name="T12" fmla="*/ 675 w 675"/>
              <a:gd name="T13" fmla="*/ 163 h 253"/>
              <a:gd name="T14" fmla="*/ 675 w 675"/>
              <a:gd name="T15" fmla="*/ 163 h 253"/>
              <a:gd name="T16" fmla="*/ 675 w 675"/>
              <a:gd name="T17" fmla="*/ 0 h 253"/>
              <a:gd name="T18" fmla="*/ 0 w 675"/>
              <a:gd name="T1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" h="253">
                <a:moveTo>
                  <a:pt x="0" y="0"/>
                </a:moveTo>
                <a:lnTo>
                  <a:pt x="0" y="163"/>
                </a:lnTo>
                <a:lnTo>
                  <a:pt x="0" y="163"/>
                </a:lnTo>
                <a:lnTo>
                  <a:pt x="170" y="208"/>
                </a:lnTo>
                <a:lnTo>
                  <a:pt x="338" y="253"/>
                </a:lnTo>
                <a:lnTo>
                  <a:pt x="505" y="208"/>
                </a:lnTo>
                <a:lnTo>
                  <a:pt x="675" y="163"/>
                </a:lnTo>
                <a:lnTo>
                  <a:pt x="675" y="163"/>
                </a:lnTo>
                <a:lnTo>
                  <a:pt x="675" y="0"/>
                </a:lnTo>
                <a:lnTo>
                  <a:pt x="0" y="0"/>
                </a:lnTo>
                <a:close/>
              </a:path>
            </a:pathLst>
          </a:cu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612000" rIns="91440" bIns="45720" numCol="1" anchor="t" anchorCtr="false" compatLnSpc="true"/>
          <a:lstStyle/>
          <a:p>
            <a:pPr lvl="0" algn="ctr">
              <a:lnSpc>
                <a:spcPts val="1500"/>
              </a:lnSpc>
            </a:pPr>
            <a:endParaRPr lang="en-US" altLang="zh-CN" sz="3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5" name="直接连接符 84"/>
          <p:cNvCxnSpPr/>
          <p:nvPr/>
        </p:nvCxnSpPr>
        <p:spPr>
          <a:xfrm flipH="true">
            <a:off x="1807591" y="3127306"/>
            <a:ext cx="6228692" cy="0"/>
          </a:xfrm>
          <a:prstGeom prst="line">
            <a:avLst/>
          </a:prstGeom>
          <a:ln>
            <a:solidFill>
              <a:srgbClr val="2F5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>
            <a:stCxn id="84" idx="0"/>
          </p:cNvCxnSpPr>
          <p:nvPr/>
        </p:nvCxnSpPr>
        <p:spPr>
          <a:xfrm flipH="true">
            <a:off x="1807591" y="3349916"/>
            <a:ext cx="6228692" cy="0"/>
          </a:xfrm>
          <a:prstGeom prst="line">
            <a:avLst/>
          </a:prstGeom>
          <a:ln>
            <a:solidFill>
              <a:srgbClr val="2F5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14"/>
          <p:cNvSpPr txBox="true"/>
          <p:nvPr/>
        </p:nvSpPr>
        <p:spPr>
          <a:xfrm>
            <a:off x="1807845" y="1198880"/>
            <a:ext cx="6228080" cy="188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2025年，全面完成《内蒙古自治区节水行动方案》的目标任务，节水政策法规、市场机制、标准体系进一步完善，用水方式向节约集约转变稳步推进，节约用水基础设施短板和监管能力弱项明显改善，水资源利用效率和效益大幅提高，节水型社会建设取得明显成效。</a:t>
            </a:r>
            <a:endParaRPr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TextBox 16"/>
          <p:cNvSpPr txBox="true"/>
          <p:nvPr/>
        </p:nvSpPr>
        <p:spPr>
          <a:xfrm>
            <a:off x="1807845" y="3456305"/>
            <a:ext cx="6228080" cy="188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万元GDP用水量较2020年下降1</a:t>
            </a:r>
            <a:r>
              <a:rPr 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%</a:t>
            </a:r>
            <a:r>
              <a:rPr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—</a:t>
            </a:r>
            <a:r>
              <a:rPr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万元工业增加值用水量较2020年下降1</a:t>
            </a:r>
            <a:r>
              <a:rPr 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%</a:t>
            </a:r>
            <a:r>
              <a:rPr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—</a:t>
            </a:r>
            <a:r>
              <a:rPr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农田灌溉水有效利用系数达到0.579</a:t>
            </a:r>
            <a:r>
              <a:rPr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—城市公共供水管网漏损率</a:t>
            </a:r>
            <a:r>
              <a:rPr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控制在10%</a:t>
            </a:r>
            <a:r>
              <a:rPr 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以内</a:t>
            </a:r>
            <a:r>
              <a:rPr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false"/>
          </a:gradFill>
        </p:grpSpPr>
        <p:sp>
          <p:nvSpPr>
            <p:cNvPr id="24" name="矩形 2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KSO_Shape"/>
          <p:cNvSpPr/>
          <p:nvPr/>
        </p:nvSpPr>
        <p:spPr bwMode="auto">
          <a:xfrm>
            <a:off x="334546" y="254607"/>
            <a:ext cx="292833" cy="22206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0" y="836713"/>
            <a:ext cx="89058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文本框 9"/>
          <p:cNvSpPr txBox="true"/>
          <p:nvPr/>
        </p:nvSpPr>
        <p:spPr>
          <a:xfrm>
            <a:off x="840740" y="116840"/>
            <a:ext cx="10603865" cy="530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0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规划目标</a:t>
            </a:r>
            <a:endParaRPr lang="zh-CN" altLang="en-US" sz="3000" b="1" dirty="0" smtClean="0">
              <a:solidFill>
                <a:srgbClr val="2F5EB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TextBox 2"/>
          <p:cNvSpPr txBox="true"/>
          <p:nvPr/>
        </p:nvSpPr>
        <p:spPr>
          <a:xfrm>
            <a:off x="8185819" y="2420888"/>
            <a:ext cx="223224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主要</a:t>
            </a:r>
            <a:endParaRPr lang="zh-CN" altLang="en-US" sz="3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31" name="TextBox 30"/>
          <p:cNvSpPr txBox="true"/>
          <p:nvPr/>
        </p:nvSpPr>
        <p:spPr>
          <a:xfrm>
            <a:off x="8185819" y="3595082"/>
            <a:ext cx="223224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目标</a:t>
            </a:r>
            <a:endParaRPr lang="zh-CN" altLang="en-US" sz="3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"/>
          <p:cNvSpPr/>
          <p:nvPr/>
        </p:nvSpPr>
        <p:spPr bwMode="auto">
          <a:xfrm>
            <a:off x="3318177" y="1795807"/>
            <a:ext cx="5849291" cy="4930084"/>
          </a:xfrm>
          <a:custGeom>
            <a:avLst/>
            <a:gdLst>
              <a:gd name="T0" fmla="*/ 0 w 3668"/>
              <a:gd name="T1" fmla="*/ 2147483647 h 3785"/>
              <a:gd name="T2" fmla="*/ 2147483647 w 3668"/>
              <a:gd name="T3" fmla="*/ 2147483647 h 3785"/>
              <a:gd name="T4" fmla="*/ 2147483647 w 3668"/>
              <a:gd name="T5" fmla="*/ 2147483647 h 3785"/>
              <a:gd name="T6" fmla="*/ 2147483647 w 3668"/>
              <a:gd name="T7" fmla="*/ 2147483647 h 3785"/>
              <a:gd name="T8" fmla="*/ 2147483647 w 3668"/>
              <a:gd name="T9" fmla="*/ 2147483647 h 3785"/>
              <a:gd name="T10" fmla="*/ 2147483647 w 3668"/>
              <a:gd name="T11" fmla="*/ 2147483647 h 3785"/>
              <a:gd name="T12" fmla="*/ 2147483647 w 3668"/>
              <a:gd name="T13" fmla="*/ 2147483647 h 3785"/>
              <a:gd name="T14" fmla="*/ 2147483647 w 3668"/>
              <a:gd name="T15" fmla="*/ 2147483647 h 3785"/>
              <a:gd name="T16" fmla="*/ 2147483647 w 3668"/>
              <a:gd name="T17" fmla="*/ 2147483647 h 3785"/>
              <a:gd name="T18" fmla="*/ 2147483647 w 3668"/>
              <a:gd name="T19" fmla="*/ 2147483647 h 3785"/>
              <a:gd name="T20" fmla="*/ 2147483647 w 3668"/>
              <a:gd name="T21" fmla="*/ 2147483647 h 3785"/>
              <a:gd name="T22" fmla="*/ 2147483647 w 3668"/>
              <a:gd name="T23" fmla="*/ 2147483647 h 3785"/>
              <a:gd name="T24" fmla="*/ 2147483647 w 3668"/>
              <a:gd name="T25" fmla="*/ 2147483647 h 3785"/>
              <a:gd name="T26" fmla="*/ 2147483647 w 3668"/>
              <a:gd name="T27" fmla="*/ 2147483647 h 3785"/>
              <a:gd name="T28" fmla="*/ 2147483647 w 3668"/>
              <a:gd name="T29" fmla="*/ 0 h 3785"/>
              <a:gd name="T30" fmla="*/ 2147483647 w 3668"/>
              <a:gd name="T31" fmla="*/ 2147483647 h 3785"/>
              <a:gd name="T32" fmla="*/ 2147483647 w 3668"/>
              <a:gd name="T33" fmla="*/ 2147483647 h 3785"/>
              <a:gd name="T34" fmla="*/ 2147483647 w 3668"/>
              <a:gd name="T35" fmla="*/ 2147483647 h 3785"/>
              <a:gd name="T36" fmla="*/ 2147483647 w 3668"/>
              <a:gd name="T37" fmla="*/ 2147483647 h 3785"/>
              <a:gd name="T38" fmla="*/ 2147483647 w 3668"/>
              <a:gd name="T39" fmla="*/ 2147483647 h 3785"/>
              <a:gd name="T40" fmla="*/ 2147483647 w 3668"/>
              <a:gd name="T41" fmla="*/ 2147483647 h 3785"/>
              <a:gd name="T42" fmla="*/ 2147483647 w 3668"/>
              <a:gd name="T43" fmla="*/ 2147483647 h 3785"/>
              <a:gd name="T44" fmla="*/ 2147483647 w 3668"/>
              <a:gd name="T45" fmla="*/ 2147483647 h 3785"/>
              <a:gd name="T46" fmla="*/ 2147483647 w 3668"/>
              <a:gd name="T47" fmla="*/ 2147483647 h 3785"/>
              <a:gd name="T48" fmla="*/ 2147483647 w 3668"/>
              <a:gd name="T49" fmla="*/ 2147483647 h 3785"/>
              <a:gd name="T50" fmla="*/ 2147483647 w 3668"/>
              <a:gd name="T51" fmla="*/ 2147483647 h 3785"/>
              <a:gd name="T52" fmla="*/ 2147483647 w 3668"/>
              <a:gd name="T53" fmla="*/ 2147483647 h 3785"/>
              <a:gd name="T54" fmla="*/ 2147483647 w 3668"/>
              <a:gd name="T55" fmla="*/ 2147483647 h 3785"/>
              <a:gd name="T56" fmla="*/ 0 w 3668"/>
              <a:gd name="T57" fmla="*/ 2147483647 h 3785"/>
              <a:gd name="T58" fmla="*/ 0 w 3668"/>
              <a:gd name="T59" fmla="*/ 2147483647 h 378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668"/>
              <a:gd name="T91" fmla="*/ 0 h 3785"/>
              <a:gd name="T92" fmla="*/ 3668 w 3668"/>
              <a:gd name="T93" fmla="*/ 3785 h 378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668" h="3785">
                <a:moveTo>
                  <a:pt x="0" y="2742"/>
                </a:moveTo>
                <a:lnTo>
                  <a:pt x="253" y="2556"/>
                </a:lnTo>
                <a:lnTo>
                  <a:pt x="515" y="2395"/>
                </a:lnTo>
                <a:lnTo>
                  <a:pt x="798" y="2223"/>
                </a:lnTo>
                <a:lnTo>
                  <a:pt x="1152" y="2000"/>
                </a:lnTo>
                <a:lnTo>
                  <a:pt x="1587" y="1728"/>
                </a:lnTo>
                <a:lnTo>
                  <a:pt x="1869" y="1525"/>
                </a:lnTo>
                <a:lnTo>
                  <a:pt x="2061" y="1394"/>
                </a:lnTo>
                <a:lnTo>
                  <a:pt x="2324" y="1182"/>
                </a:lnTo>
                <a:lnTo>
                  <a:pt x="2557" y="980"/>
                </a:lnTo>
                <a:lnTo>
                  <a:pt x="2769" y="768"/>
                </a:lnTo>
                <a:lnTo>
                  <a:pt x="2941" y="606"/>
                </a:lnTo>
                <a:lnTo>
                  <a:pt x="3193" y="353"/>
                </a:lnTo>
                <a:lnTo>
                  <a:pt x="3011" y="252"/>
                </a:lnTo>
                <a:lnTo>
                  <a:pt x="3648" y="0"/>
                </a:lnTo>
                <a:lnTo>
                  <a:pt x="3668" y="687"/>
                </a:lnTo>
                <a:lnTo>
                  <a:pt x="3466" y="525"/>
                </a:lnTo>
                <a:lnTo>
                  <a:pt x="3213" y="828"/>
                </a:lnTo>
                <a:lnTo>
                  <a:pt x="2910" y="1202"/>
                </a:lnTo>
                <a:lnTo>
                  <a:pt x="2698" y="1515"/>
                </a:lnTo>
                <a:lnTo>
                  <a:pt x="2597" y="1738"/>
                </a:lnTo>
                <a:lnTo>
                  <a:pt x="2496" y="1970"/>
                </a:lnTo>
                <a:lnTo>
                  <a:pt x="2435" y="2182"/>
                </a:lnTo>
                <a:lnTo>
                  <a:pt x="2375" y="2384"/>
                </a:lnTo>
                <a:lnTo>
                  <a:pt x="2264" y="2779"/>
                </a:lnTo>
                <a:lnTo>
                  <a:pt x="2183" y="3152"/>
                </a:lnTo>
                <a:lnTo>
                  <a:pt x="2122" y="3445"/>
                </a:lnTo>
                <a:lnTo>
                  <a:pt x="2042" y="3785"/>
                </a:lnTo>
                <a:lnTo>
                  <a:pt x="0" y="3785"/>
                </a:lnTo>
                <a:lnTo>
                  <a:pt x="0" y="2742"/>
                </a:lnTo>
                <a:close/>
              </a:path>
            </a:pathLst>
          </a:custGeom>
          <a:gradFill rotWithShape="true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true"/>
          </a:gradFill>
          <a:ln w="9525">
            <a:noFill/>
            <a:round/>
          </a:ln>
        </p:spPr>
        <p:txBody>
          <a:bodyPr wrap="none" lIns="83829" tIns="41915" rIns="83829" bIns="41915" anchor="ctr"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00" b="1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 flipH="true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true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false"/>
          </a:gradFill>
        </p:grpSpPr>
        <p:sp>
          <p:nvSpPr>
            <p:cNvPr id="24" name="矩形 2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KSO_Shape"/>
          <p:cNvSpPr/>
          <p:nvPr/>
        </p:nvSpPr>
        <p:spPr bwMode="auto">
          <a:xfrm>
            <a:off x="334546" y="254607"/>
            <a:ext cx="292833" cy="22206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0" y="836713"/>
            <a:ext cx="89058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文本框 9"/>
          <p:cNvSpPr txBox="true"/>
          <p:nvPr/>
        </p:nvSpPr>
        <p:spPr>
          <a:xfrm>
            <a:off x="840740" y="116840"/>
            <a:ext cx="10721975" cy="530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>
              <a:buClrTx/>
              <a:buSzTx/>
              <a:buFontTx/>
            </a:pPr>
            <a:r>
              <a:rPr lang="zh-CN" altLang="en-US" sz="30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重点任务</a:t>
            </a:r>
            <a:endParaRPr lang="zh-CN" altLang="en-US" sz="30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4848915" y="4924201"/>
            <a:ext cx="2122925" cy="39295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29" tIns="41915" rIns="83829" bIns="41915" rtlCol="0" anchor="ctr"/>
          <a:lstStyle/>
          <a:p>
            <a:pPr algn="ctr" defTabSz="1219200"/>
            <a:r>
              <a:rPr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强化科技支撑</a:t>
            </a:r>
            <a:endParaRPr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739171" y="4077597"/>
            <a:ext cx="2122925" cy="39295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29" tIns="41915" rIns="83829" bIns="41915" rtlCol="0" anchor="ctr"/>
          <a:lstStyle/>
          <a:p>
            <a:pPr algn="ctr" defTabSz="1219200"/>
            <a:endParaRPr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200"/>
            <a:r>
              <a:rPr sz="15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提升节水意识</a:t>
            </a:r>
            <a:endParaRPr sz="15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defTabSz="1219200"/>
            <a:endParaRPr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402585" y="3260816"/>
            <a:ext cx="2122925" cy="39295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29" tIns="41915" rIns="83829" bIns="41915" rtlCol="0" anchor="ctr"/>
          <a:lstStyle/>
          <a:p>
            <a:pPr algn="ctr" defTabSz="1219200"/>
            <a:r>
              <a:rPr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健全节水机制</a:t>
            </a:r>
            <a:endParaRPr sz="15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146269" y="2489820"/>
            <a:ext cx="2122925" cy="39295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29" tIns="41915" rIns="83829" bIns="41915" rtlCol="0" anchor="ctr"/>
          <a:lstStyle/>
          <a:p>
            <a:pPr algn="ctr" defTabSz="1219200"/>
            <a:r>
              <a:rPr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补齐设施短板</a:t>
            </a:r>
            <a:endParaRPr sz="15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Title 13"/>
          <p:cNvSpPr txBox="true"/>
          <p:nvPr/>
        </p:nvSpPr>
        <p:spPr>
          <a:xfrm>
            <a:off x="2033270" y="1842135"/>
            <a:ext cx="3490595" cy="179070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1900" b="1" spc="200" dirty="0">
                <a:solidFill>
                  <a:srgbClr val="2272AB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“十四五”期间，全区围绕“补短板、健机制、提意识、强科技”四个方面开展节水型社会建设</a:t>
            </a:r>
            <a:r>
              <a:rPr lang="zh-CN" altLang="en-US" sz="1900" b="1" dirty="0">
                <a:solidFill>
                  <a:srgbClr val="2272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900" b="1" dirty="0">
              <a:solidFill>
                <a:srgbClr val="2272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true"/>
      <p:bldP spid="4" grpId="0" bldLvl="0" animBg="true"/>
      <p:bldP spid="5" grpId="0" bldLvl="0" animBg="true"/>
      <p:bldP spid="6" grpId="0" bldLvl="0" animBg="true"/>
      <p:bldP spid="15" grpId="0"/>
      <p:bldP spid="16" grpId="0" bldLvl="0" animBg="tru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false"/>
          </a:gradFill>
        </p:grpSpPr>
        <p:sp>
          <p:nvSpPr>
            <p:cNvPr id="4" name="矩形 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KSO_Shape"/>
          <p:cNvSpPr/>
          <p:nvPr/>
        </p:nvSpPr>
        <p:spPr bwMode="auto">
          <a:xfrm>
            <a:off x="334546" y="254607"/>
            <a:ext cx="292833" cy="22206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836713"/>
            <a:ext cx="89058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文本框 9"/>
          <p:cNvSpPr txBox="true"/>
          <p:nvPr/>
        </p:nvSpPr>
        <p:spPr>
          <a:xfrm>
            <a:off x="840740" y="116840"/>
            <a:ext cx="10657205" cy="530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0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各领域节水</a:t>
            </a:r>
            <a:endParaRPr lang="zh-CN" altLang="en-US" sz="30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0" name="组合 489"/>
          <p:cNvGrpSpPr/>
          <p:nvPr/>
        </p:nvGrpSpPr>
        <p:grpSpPr>
          <a:xfrm>
            <a:off x="7393731" y="2206661"/>
            <a:ext cx="546935" cy="546935"/>
            <a:chOff x="7393731" y="1630597"/>
            <a:chExt cx="546935" cy="5469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1" name="椭圆 490"/>
            <p:cNvSpPr/>
            <p:nvPr/>
          </p:nvSpPr>
          <p:spPr>
            <a:xfrm>
              <a:off x="7393731" y="1630597"/>
              <a:ext cx="546935" cy="546935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492" name="标题 4"/>
            <p:cNvSpPr txBox="true"/>
            <p:nvPr/>
          </p:nvSpPr>
          <p:spPr>
            <a:xfrm>
              <a:off x="7422860" y="1725170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altLang="zh-CN" sz="1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493" name="矩形 492"/>
          <p:cNvSpPr/>
          <p:nvPr/>
        </p:nvSpPr>
        <p:spPr>
          <a:xfrm>
            <a:off x="8300720" y="1988820"/>
            <a:ext cx="2482850" cy="36703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>
              <a:spcBef>
                <a:spcPct val="0"/>
              </a:spcBef>
              <a:buFont typeface="Arial" panose="02080604020202020204" pitchFamily="34" charset="0"/>
              <a:buNone/>
            </a:pPr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80604020202020204" pitchFamily="34" charset="0"/>
              </a:rPr>
              <a:t>城镇节水降损减耗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80604020202020204" pitchFamily="34" charset="0"/>
            </a:endParaRPr>
          </a:p>
        </p:txBody>
      </p:sp>
      <p:sp>
        <p:nvSpPr>
          <p:cNvPr id="494" name="矩形 47"/>
          <p:cNvSpPr>
            <a:spLocks noChangeArrowheads="true"/>
          </p:cNvSpPr>
          <p:nvPr/>
        </p:nvSpPr>
        <p:spPr bwMode="auto">
          <a:xfrm>
            <a:off x="8156691" y="2362089"/>
            <a:ext cx="3485512" cy="112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8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8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8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8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20000"/>
              </a:spcBef>
              <a:buClrTx/>
              <a:buSzTx/>
              <a:buNone/>
            </a:pPr>
            <a:r>
              <a:rPr lang="zh-CN" altLang="en-US" sz="1400" b="1" spc="150" dirty="0">
                <a:uFillTx/>
                <a:sym typeface="微软雅黑" panose="020B0503020204020204" pitchFamily="34" charset="-122"/>
              </a:rPr>
              <a:t>推进节水型城市建设、降低城市公共供水管网漏损、强化城镇用水定额管理、深入开展公共领域节水、严控特种行业用水。</a:t>
            </a:r>
            <a:endParaRPr lang="zh-CN" altLang="en-US" sz="1400" b="1" spc="150" dirty="0">
              <a:uFillTx/>
              <a:sym typeface="微软雅黑" panose="020B0503020204020204" pitchFamily="34" charset="-122"/>
            </a:endParaRPr>
          </a:p>
        </p:txBody>
      </p:sp>
      <p:grpSp>
        <p:nvGrpSpPr>
          <p:cNvPr id="500" name="组合 499"/>
          <p:cNvGrpSpPr/>
          <p:nvPr/>
        </p:nvGrpSpPr>
        <p:grpSpPr>
          <a:xfrm>
            <a:off x="7465233" y="4752161"/>
            <a:ext cx="546935" cy="546935"/>
            <a:chOff x="7321723" y="4032334"/>
            <a:chExt cx="546935" cy="546935"/>
          </a:xfrm>
        </p:grpSpPr>
        <p:sp>
          <p:nvSpPr>
            <p:cNvPr id="501" name="椭圆 500"/>
            <p:cNvSpPr/>
            <p:nvPr/>
          </p:nvSpPr>
          <p:spPr>
            <a:xfrm>
              <a:off x="7321723" y="4032334"/>
              <a:ext cx="546935" cy="546935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02" name="标题 4"/>
            <p:cNvSpPr txBox="true"/>
            <p:nvPr/>
          </p:nvSpPr>
          <p:spPr>
            <a:xfrm>
              <a:off x="7350852" y="4126907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altLang="zh-CN" sz="1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503" name="矩形 502"/>
          <p:cNvSpPr/>
          <p:nvPr/>
        </p:nvSpPr>
        <p:spPr>
          <a:xfrm>
            <a:off x="8228965" y="4534535"/>
            <a:ext cx="3197225" cy="36703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>
              <a:spcBef>
                <a:spcPct val="0"/>
              </a:spcBef>
              <a:buFont typeface="Arial" panose="02080604020202020204" pitchFamily="34" charset="0"/>
              <a:buNone/>
            </a:pPr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80604020202020204" pitchFamily="34" charset="0"/>
              </a:rPr>
              <a:t>非常规水源利用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80604020202020204" pitchFamily="34" charset="0"/>
            </a:endParaRPr>
          </a:p>
        </p:txBody>
      </p:sp>
      <p:sp>
        <p:nvSpPr>
          <p:cNvPr id="504" name="矩形 47"/>
          <p:cNvSpPr>
            <a:spLocks noChangeArrowheads="true"/>
          </p:cNvSpPr>
          <p:nvPr/>
        </p:nvSpPr>
        <p:spPr bwMode="auto">
          <a:xfrm>
            <a:off x="8228330" y="4907280"/>
            <a:ext cx="34925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8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8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8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8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20000"/>
              </a:spcBef>
              <a:buClrTx/>
              <a:buSzTx/>
              <a:buNone/>
            </a:pPr>
            <a:r>
              <a:rPr lang="zh-CN" altLang="en-US" sz="1400" b="1" spc="150" dirty="0">
                <a:uFillTx/>
                <a:sym typeface="微软雅黑" panose="020B0503020204020204" pitchFamily="34" charset="-122"/>
              </a:rPr>
              <a:t>加强非常规水源配置、健全非常规水源利用体制机制。</a:t>
            </a:r>
            <a:endParaRPr lang="zh-CN" altLang="en-US" sz="1400" b="1" spc="150" dirty="0">
              <a:uFillTx/>
              <a:sym typeface="微软雅黑" panose="020B0503020204020204" pitchFamily="34" charset="-122"/>
            </a:endParaRPr>
          </a:p>
        </p:txBody>
      </p:sp>
      <p:grpSp>
        <p:nvGrpSpPr>
          <p:cNvPr id="505" name="组合 504"/>
          <p:cNvGrpSpPr/>
          <p:nvPr/>
        </p:nvGrpSpPr>
        <p:grpSpPr>
          <a:xfrm>
            <a:off x="4110492" y="2232134"/>
            <a:ext cx="546935" cy="546935"/>
            <a:chOff x="4110492" y="1656070"/>
            <a:chExt cx="546935" cy="546935"/>
          </a:xfrm>
        </p:grpSpPr>
        <p:sp>
          <p:nvSpPr>
            <p:cNvPr id="506" name="椭圆 505"/>
            <p:cNvSpPr/>
            <p:nvPr/>
          </p:nvSpPr>
          <p:spPr>
            <a:xfrm>
              <a:off x="4110492" y="1656070"/>
              <a:ext cx="546935" cy="546935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07" name="标题 4"/>
            <p:cNvSpPr txBox="true"/>
            <p:nvPr/>
          </p:nvSpPr>
          <p:spPr>
            <a:xfrm>
              <a:off x="4139621" y="1750643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altLang="zh-CN" sz="1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508" name="矩形 507"/>
          <p:cNvSpPr/>
          <p:nvPr/>
        </p:nvSpPr>
        <p:spPr>
          <a:xfrm>
            <a:off x="1365885" y="1942465"/>
            <a:ext cx="2440305" cy="36703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>
              <a:spcBef>
                <a:spcPct val="0"/>
              </a:spcBef>
              <a:buFont typeface="Arial" panose="02080604020202020204" pitchFamily="34" charset="0"/>
              <a:buNone/>
            </a:pPr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80604020202020204" pitchFamily="34" charset="0"/>
              </a:rPr>
              <a:t>农业和农村节水增效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80604020202020204" pitchFamily="34" charset="0"/>
            </a:endParaRPr>
          </a:p>
        </p:txBody>
      </p:sp>
      <p:sp>
        <p:nvSpPr>
          <p:cNvPr id="509" name="矩形 47"/>
          <p:cNvSpPr>
            <a:spLocks noChangeArrowheads="true"/>
          </p:cNvSpPr>
          <p:nvPr/>
        </p:nvSpPr>
        <p:spPr bwMode="auto">
          <a:xfrm>
            <a:off x="1099907" y="2315807"/>
            <a:ext cx="3024336" cy="138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8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8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8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8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b="1" spc="150" dirty="0">
                <a:solidFill>
                  <a:schemeClr val="tx1"/>
                </a:solidFill>
                <a:uFillTx/>
                <a:sym typeface="微软雅黑" panose="020B0503020204020204" pitchFamily="34" charset="-122"/>
              </a:rPr>
              <a:t>大力推进节水灌溉、优化农业种植结构、促进畜牧渔林业节水、推进农村生活节水、加快农业节水技术和装备研发应用。</a:t>
            </a:r>
            <a:endParaRPr lang="zh-CN" altLang="en-US" sz="1400" b="1" spc="150" dirty="0">
              <a:solidFill>
                <a:schemeClr val="tx1"/>
              </a:solidFill>
              <a:uFillTx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400" b="1" spc="150" dirty="0">
              <a:solidFill>
                <a:schemeClr val="tx1"/>
              </a:solidFill>
              <a:uFillTx/>
              <a:sym typeface="微软雅黑" panose="020B0503020204020204" pitchFamily="34" charset="-122"/>
            </a:endParaRPr>
          </a:p>
        </p:txBody>
      </p:sp>
      <p:grpSp>
        <p:nvGrpSpPr>
          <p:cNvPr id="510" name="组合 509"/>
          <p:cNvGrpSpPr/>
          <p:nvPr/>
        </p:nvGrpSpPr>
        <p:grpSpPr>
          <a:xfrm>
            <a:off x="4109986" y="4722640"/>
            <a:ext cx="546935" cy="546935"/>
            <a:chOff x="3966476" y="2926741"/>
            <a:chExt cx="546935" cy="546935"/>
          </a:xfrm>
        </p:grpSpPr>
        <p:sp>
          <p:nvSpPr>
            <p:cNvPr id="511" name="椭圆 510"/>
            <p:cNvSpPr/>
            <p:nvPr/>
          </p:nvSpPr>
          <p:spPr>
            <a:xfrm>
              <a:off x="3966476" y="2926741"/>
              <a:ext cx="546935" cy="546935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12" name="标题 4"/>
            <p:cNvSpPr txBox="true"/>
            <p:nvPr/>
          </p:nvSpPr>
          <p:spPr>
            <a:xfrm>
              <a:off x="3995605" y="3021314"/>
              <a:ext cx="517805" cy="3600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altLang="zh-CN" sz="1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513" name="矩形 512"/>
          <p:cNvSpPr/>
          <p:nvPr/>
        </p:nvSpPr>
        <p:spPr>
          <a:xfrm>
            <a:off x="1243330" y="4504690"/>
            <a:ext cx="2706370" cy="36703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>
              <a:spcBef>
                <a:spcPct val="0"/>
              </a:spcBef>
              <a:buFont typeface="Arial" panose="02080604020202020204" pitchFamily="34" charset="0"/>
              <a:buNone/>
            </a:pPr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80604020202020204" pitchFamily="34" charset="0"/>
              </a:rPr>
              <a:t>工业节水减排降污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80604020202020204" pitchFamily="34" charset="0"/>
            </a:endParaRPr>
          </a:p>
        </p:txBody>
      </p:sp>
      <p:sp>
        <p:nvSpPr>
          <p:cNvPr id="514" name="矩形 47"/>
          <p:cNvSpPr>
            <a:spLocks noChangeArrowheads="true"/>
          </p:cNvSpPr>
          <p:nvPr/>
        </p:nvSpPr>
        <p:spPr bwMode="auto">
          <a:xfrm>
            <a:off x="1099401" y="4878068"/>
            <a:ext cx="3024336" cy="86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8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8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8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8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8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>
              <a:lnSpc>
                <a:spcPct val="120000"/>
              </a:lnSpc>
              <a:buClrTx/>
              <a:buSzTx/>
              <a:buNone/>
            </a:pPr>
            <a:r>
              <a:rPr lang="zh-CN" altLang="en-US" sz="1400" b="1" spc="150" dirty="0">
                <a:uFillTx/>
                <a:sym typeface="微软雅黑" panose="020B0503020204020204" pitchFamily="34" charset="-122"/>
              </a:rPr>
              <a:t>优化调整工业产业结构、推进工业节水改造、加强节水型工业园区建设。</a:t>
            </a:r>
            <a:endParaRPr lang="zh-CN" altLang="en-US" sz="1400" b="1" spc="150" dirty="0">
              <a:uFillTx/>
              <a:sym typeface="微软雅黑" panose="020B0503020204020204" pitchFamily="34" charset="-122"/>
            </a:endParaRPr>
          </a:p>
        </p:txBody>
      </p:sp>
      <p:grpSp>
        <p:nvGrpSpPr>
          <p:cNvPr id="521" name="组合 520"/>
          <p:cNvGrpSpPr/>
          <p:nvPr/>
        </p:nvGrpSpPr>
        <p:grpSpPr>
          <a:xfrm>
            <a:off x="5017467" y="2243239"/>
            <a:ext cx="2042445" cy="3142834"/>
            <a:chOff x="913011" y="764704"/>
            <a:chExt cx="2812732" cy="4381289"/>
          </a:xfrm>
        </p:grpSpPr>
        <p:grpSp>
          <p:nvGrpSpPr>
            <p:cNvPr id="522" name="组合 521"/>
            <p:cNvGrpSpPr/>
            <p:nvPr/>
          </p:nvGrpSpPr>
          <p:grpSpPr>
            <a:xfrm>
              <a:off x="1747692" y="4222426"/>
              <a:ext cx="1289708" cy="923567"/>
              <a:chOff x="4350532" y="1811995"/>
              <a:chExt cx="3661868" cy="2622287"/>
            </a:xfrm>
          </p:grpSpPr>
          <p:sp>
            <p:nvSpPr>
              <p:cNvPr id="638" name="Freeform 36"/>
              <p:cNvSpPr/>
              <p:nvPr/>
            </p:nvSpPr>
            <p:spPr bwMode="auto">
              <a:xfrm>
                <a:off x="4539997" y="3410609"/>
                <a:ext cx="3282939" cy="162892"/>
              </a:xfrm>
              <a:custGeom>
                <a:avLst/>
                <a:gdLst>
                  <a:gd name="connsiteX0" fmla="*/ 35766 w 3282939"/>
                  <a:gd name="connsiteY0" fmla="*/ 320938 h 340225"/>
                  <a:gd name="connsiteX1" fmla="*/ 48093 w 3282939"/>
                  <a:gd name="connsiteY1" fmla="*/ 338101 h 340225"/>
                  <a:gd name="connsiteX2" fmla="*/ 0 w 3282939"/>
                  <a:gd name="connsiteY2" fmla="*/ 340225 h 340225"/>
                  <a:gd name="connsiteX3" fmla="*/ 35766 w 3282939"/>
                  <a:gd name="connsiteY3" fmla="*/ 320938 h 340225"/>
                  <a:gd name="connsiteX4" fmla="*/ 3253542 w 3282939"/>
                  <a:gd name="connsiteY4" fmla="*/ 179372 h 340225"/>
                  <a:gd name="connsiteX5" fmla="*/ 3253837 w 3282939"/>
                  <a:gd name="connsiteY5" fmla="*/ 196497 h 340225"/>
                  <a:gd name="connsiteX6" fmla="*/ 3253542 w 3282939"/>
                  <a:gd name="connsiteY6" fmla="*/ 179372 h 340225"/>
                  <a:gd name="connsiteX7" fmla="*/ 3282939 w 3282939"/>
                  <a:gd name="connsiteY7" fmla="*/ 0 h 340225"/>
                  <a:gd name="connsiteX8" fmla="*/ 3202017 w 3282939"/>
                  <a:gd name="connsiteY8" fmla="*/ 103183 h 340225"/>
                  <a:gd name="connsiteX9" fmla="*/ 3217148 w 3282939"/>
                  <a:gd name="connsiteY9" fmla="*/ 145976 h 340225"/>
                  <a:gd name="connsiteX10" fmla="*/ 15867 w 3282939"/>
                  <a:gd name="connsiteY10" fmla="*/ 144596 h 340225"/>
                  <a:gd name="connsiteX11" fmla="*/ 13528 w 3282939"/>
                  <a:gd name="connsiteY11" fmla="*/ 151326 h 340225"/>
                  <a:gd name="connsiteX12" fmla="*/ 0 w 3282939"/>
                  <a:gd name="connsiteY12" fmla="*/ 145014 h 340225"/>
                  <a:gd name="connsiteX13" fmla="*/ 3282939 w 3282939"/>
                  <a:gd name="connsiteY13" fmla="*/ 0 h 340225"/>
                  <a:gd name="connsiteX0-1" fmla="*/ 35766 w 3282939"/>
                  <a:gd name="connsiteY0-2" fmla="*/ 320938 h 340225"/>
                  <a:gd name="connsiteX1-3" fmla="*/ 48093 w 3282939"/>
                  <a:gd name="connsiteY1-4" fmla="*/ 338101 h 340225"/>
                  <a:gd name="connsiteX2-5" fmla="*/ 0 w 3282939"/>
                  <a:gd name="connsiteY2-6" fmla="*/ 340225 h 340225"/>
                  <a:gd name="connsiteX3-7" fmla="*/ 35766 w 3282939"/>
                  <a:gd name="connsiteY3-8" fmla="*/ 320938 h 340225"/>
                  <a:gd name="connsiteX4-9" fmla="*/ 3282939 w 3282939"/>
                  <a:gd name="connsiteY4-10" fmla="*/ 0 h 340225"/>
                  <a:gd name="connsiteX5-11" fmla="*/ 3202017 w 3282939"/>
                  <a:gd name="connsiteY5-12" fmla="*/ 103183 h 340225"/>
                  <a:gd name="connsiteX6-13" fmla="*/ 3217148 w 3282939"/>
                  <a:gd name="connsiteY6-14" fmla="*/ 145976 h 340225"/>
                  <a:gd name="connsiteX7-15" fmla="*/ 15867 w 3282939"/>
                  <a:gd name="connsiteY7-16" fmla="*/ 144596 h 340225"/>
                  <a:gd name="connsiteX8-17" fmla="*/ 13528 w 3282939"/>
                  <a:gd name="connsiteY8-18" fmla="*/ 151326 h 340225"/>
                  <a:gd name="connsiteX9-19" fmla="*/ 0 w 3282939"/>
                  <a:gd name="connsiteY9-20" fmla="*/ 145014 h 340225"/>
                  <a:gd name="connsiteX10-21" fmla="*/ 3282939 w 3282939"/>
                  <a:gd name="connsiteY10-22" fmla="*/ 0 h 340225"/>
                  <a:gd name="connsiteX0-23" fmla="*/ 0 w 3282939"/>
                  <a:gd name="connsiteY0-24" fmla="*/ 340225 h 340225"/>
                  <a:gd name="connsiteX1-25" fmla="*/ 48093 w 3282939"/>
                  <a:gd name="connsiteY1-26" fmla="*/ 338101 h 340225"/>
                  <a:gd name="connsiteX2-27" fmla="*/ 0 w 3282939"/>
                  <a:gd name="connsiteY2-28" fmla="*/ 340225 h 340225"/>
                  <a:gd name="connsiteX3-29" fmla="*/ 3282939 w 3282939"/>
                  <a:gd name="connsiteY3-30" fmla="*/ 0 h 340225"/>
                  <a:gd name="connsiteX4-31" fmla="*/ 3202017 w 3282939"/>
                  <a:gd name="connsiteY4-32" fmla="*/ 103183 h 340225"/>
                  <a:gd name="connsiteX5-33" fmla="*/ 3217148 w 3282939"/>
                  <a:gd name="connsiteY5-34" fmla="*/ 145976 h 340225"/>
                  <a:gd name="connsiteX6-35" fmla="*/ 15867 w 3282939"/>
                  <a:gd name="connsiteY6-36" fmla="*/ 144596 h 340225"/>
                  <a:gd name="connsiteX7-37" fmla="*/ 13528 w 3282939"/>
                  <a:gd name="connsiteY7-38" fmla="*/ 151326 h 340225"/>
                  <a:gd name="connsiteX8-39" fmla="*/ 0 w 3282939"/>
                  <a:gd name="connsiteY8-40" fmla="*/ 145014 h 340225"/>
                  <a:gd name="connsiteX9-41" fmla="*/ 3282939 w 3282939"/>
                  <a:gd name="connsiteY9-42" fmla="*/ 0 h 340225"/>
                  <a:gd name="connsiteX0-43" fmla="*/ 3282939 w 3374379"/>
                  <a:gd name="connsiteY0-44" fmla="*/ 0 h 151326"/>
                  <a:gd name="connsiteX1-45" fmla="*/ 3202017 w 3374379"/>
                  <a:gd name="connsiteY1-46" fmla="*/ 103183 h 151326"/>
                  <a:gd name="connsiteX2-47" fmla="*/ 3217148 w 3374379"/>
                  <a:gd name="connsiteY2-48" fmla="*/ 145976 h 151326"/>
                  <a:gd name="connsiteX3-49" fmla="*/ 15867 w 3374379"/>
                  <a:gd name="connsiteY3-50" fmla="*/ 144596 h 151326"/>
                  <a:gd name="connsiteX4-51" fmla="*/ 13528 w 3374379"/>
                  <a:gd name="connsiteY4-52" fmla="*/ 151326 h 151326"/>
                  <a:gd name="connsiteX5-53" fmla="*/ 0 w 3374379"/>
                  <a:gd name="connsiteY5-54" fmla="*/ 145014 h 151326"/>
                  <a:gd name="connsiteX6-55" fmla="*/ 3374379 w 3374379"/>
                  <a:gd name="connsiteY6-56" fmla="*/ 81944 h 151326"/>
                  <a:gd name="connsiteX0-57" fmla="*/ 3282939 w 3282939"/>
                  <a:gd name="connsiteY0-58" fmla="*/ 0 h 151326"/>
                  <a:gd name="connsiteX1-59" fmla="*/ 3202017 w 3282939"/>
                  <a:gd name="connsiteY1-60" fmla="*/ 103183 h 151326"/>
                  <a:gd name="connsiteX2-61" fmla="*/ 3217148 w 3282939"/>
                  <a:gd name="connsiteY2-62" fmla="*/ 145976 h 151326"/>
                  <a:gd name="connsiteX3-63" fmla="*/ 15867 w 3282939"/>
                  <a:gd name="connsiteY3-64" fmla="*/ 144596 h 151326"/>
                  <a:gd name="connsiteX4-65" fmla="*/ 13528 w 3282939"/>
                  <a:gd name="connsiteY4-66" fmla="*/ 151326 h 151326"/>
                  <a:gd name="connsiteX5-67" fmla="*/ 0 w 3282939"/>
                  <a:gd name="connsiteY5-68" fmla="*/ 145014 h 151326"/>
                  <a:gd name="connsiteX6-69" fmla="*/ 3272779 w 3282939"/>
                  <a:gd name="connsiteY6-70" fmla="*/ 7967 h 151326"/>
                  <a:gd name="connsiteX0-71" fmla="*/ 3282939 w 3282939"/>
                  <a:gd name="connsiteY0-72" fmla="*/ 0 h 145976"/>
                  <a:gd name="connsiteX1-73" fmla="*/ 3202017 w 3282939"/>
                  <a:gd name="connsiteY1-74" fmla="*/ 103183 h 145976"/>
                  <a:gd name="connsiteX2-75" fmla="*/ 3217148 w 3282939"/>
                  <a:gd name="connsiteY2-76" fmla="*/ 145976 h 145976"/>
                  <a:gd name="connsiteX3-77" fmla="*/ 15867 w 3282939"/>
                  <a:gd name="connsiteY3-78" fmla="*/ 144596 h 145976"/>
                  <a:gd name="connsiteX4-79" fmla="*/ 0 w 3282939"/>
                  <a:gd name="connsiteY4-80" fmla="*/ 145014 h 145976"/>
                  <a:gd name="connsiteX5-81" fmla="*/ 3272779 w 3282939"/>
                  <a:gd name="connsiteY5-82" fmla="*/ 7967 h 1459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3282939" h="145976">
                    <a:close/>
                    <a:moveTo>
                      <a:pt x="3282939" y="0"/>
                    </a:moveTo>
                    <a:cubicBezTo>
                      <a:pt x="3192270" y="39034"/>
                      <a:pt x="3202013" y="103156"/>
                      <a:pt x="3202017" y="103183"/>
                    </a:cubicBezTo>
                    <a:cubicBezTo>
                      <a:pt x="3202746" y="119931"/>
                      <a:pt x="3208611" y="134207"/>
                      <a:pt x="3217148" y="145976"/>
                    </a:cubicBezTo>
                    <a:lnTo>
                      <a:pt x="15867" y="144596"/>
                    </a:lnTo>
                    <a:lnTo>
                      <a:pt x="0" y="145014"/>
                    </a:lnTo>
                    <a:lnTo>
                      <a:pt x="3272779" y="7967"/>
                    </a:lnTo>
                  </a:path>
                </a:pathLst>
              </a:custGeom>
              <a:gradFill flip="none" rotWithShape="true">
                <a:gsLst>
                  <a:gs pos="0">
                    <a:srgbClr val="494949"/>
                  </a:gs>
                  <a:gs pos="100000">
                    <a:srgbClr val="9D9D9D"/>
                  </a:gs>
                </a:gsLst>
                <a:lin ang="16200000" scaled="true"/>
                <a:tileRect/>
              </a:gradFill>
              <a:ln w="9525">
                <a:solidFill>
                  <a:srgbClr val="4949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639" name="Freeform 38"/>
              <p:cNvSpPr/>
              <p:nvPr/>
            </p:nvSpPr>
            <p:spPr bwMode="auto">
              <a:xfrm>
                <a:off x="4548266" y="3630966"/>
                <a:ext cx="3266400" cy="534674"/>
              </a:xfrm>
              <a:custGeom>
                <a:avLst/>
                <a:gdLst>
                  <a:gd name="T0" fmla="*/ 20 w 2341"/>
                  <a:gd name="T1" fmla="*/ 0 h 376"/>
                  <a:gd name="T2" fmla="*/ 4 w 2341"/>
                  <a:gd name="T3" fmla="*/ 69 h 376"/>
                  <a:gd name="T4" fmla="*/ 317 w 2341"/>
                  <a:gd name="T5" fmla="*/ 376 h 376"/>
                  <a:gd name="T6" fmla="*/ 2026 w 2341"/>
                  <a:gd name="T7" fmla="*/ 376 h 376"/>
                  <a:gd name="T8" fmla="*/ 2341 w 2341"/>
                  <a:gd name="T9" fmla="*/ 59 h 376"/>
                  <a:gd name="T10" fmla="*/ 2340 w 2341"/>
                  <a:gd name="T11" fmla="*/ 1 h 376"/>
                  <a:gd name="T12" fmla="*/ 20 w 2341"/>
                  <a:gd name="T1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1" h="376">
                    <a:moveTo>
                      <a:pt x="20" y="0"/>
                    </a:moveTo>
                    <a:cubicBezTo>
                      <a:pt x="20" y="0"/>
                      <a:pt x="0" y="55"/>
                      <a:pt x="4" y="69"/>
                    </a:cubicBezTo>
                    <a:cubicBezTo>
                      <a:pt x="4" y="69"/>
                      <a:pt x="15" y="168"/>
                      <a:pt x="317" y="376"/>
                    </a:cubicBezTo>
                    <a:cubicBezTo>
                      <a:pt x="2026" y="376"/>
                      <a:pt x="2026" y="376"/>
                      <a:pt x="2026" y="376"/>
                    </a:cubicBezTo>
                    <a:cubicBezTo>
                      <a:pt x="2026" y="376"/>
                      <a:pt x="2330" y="167"/>
                      <a:pt x="2341" y="59"/>
                    </a:cubicBezTo>
                    <a:cubicBezTo>
                      <a:pt x="2340" y="1"/>
                      <a:pt x="2340" y="1"/>
                      <a:pt x="2340" y="1"/>
                    </a:cubicBezTo>
                    <a:lnTo>
                      <a:pt x="20" y="0"/>
                    </a:lnTo>
                    <a:close/>
                  </a:path>
                </a:pathLst>
              </a:custGeom>
              <a:gradFill flip="none" rotWithShape="true">
                <a:gsLst>
                  <a:gs pos="51000">
                    <a:schemeClr val="bg1">
                      <a:alpha val="76000"/>
                    </a:schemeClr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true"/>
                <a:tileRect/>
              </a:gradFill>
              <a:ln w="9525"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40" name="Freeform 38"/>
              <p:cNvSpPr/>
              <p:nvPr/>
            </p:nvSpPr>
            <p:spPr bwMode="auto">
              <a:xfrm>
                <a:off x="4527833" y="3574415"/>
                <a:ext cx="3266400" cy="524514"/>
              </a:xfrm>
              <a:custGeom>
                <a:avLst/>
                <a:gdLst>
                  <a:gd name="T0" fmla="*/ 20 w 2341"/>
                  <a:gd name="T1" fmla="*/ 0 h 376"/>
                  <a:gd name="T2" fmla="*/ 4 w 2341"/>
                  <a:gd name="T3" fmla="*/ 69 h 376"/>
                  <a:gd name="T4" fmla="*/ 317 w 2341"/>
                  <a:gd name="T5" fmla="*/ 376 h 376"/>
                  <a:gd name="T6" fmla="*/ 2026 w 2341"/>
                  <a:gd name="T7" fmla="*/ 376 h 376"/>
                  <a:gd name="T8" fmla="*/ 2341 w 2341"/>
                  <a:gd name="T9" fmla="*/ 59 h 376"/>
                  <a:gd name="T10" fmla="*/ 2340 w 2341"/>
                  <a:gd name="T11" fmla="*/ 1 h 376"/>
                  <a:gd name="T12" fmla="*/ 20 w 2341"/>
                  <a:gd name="T1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1" h="376">
                    <a:moveTo>
                      <a:pt x="20" y="0"/>
                    </a:moveTo>
                    <a:cubicBezTo>
                      <a:pt x="20" y="0"/>
                      <a:pt x="0" y="55"/>
                      <a:pt x="4" y="69"/>
                    </a:cubicBezTo>
                    <a:cubicBezTo>
                      <a:pt x="4" y="69"/>
                      <a:pt x="15" y="168"/>
                      <a:pt x="317" y="376"/>
                    </a:cubicBezTo>
                    <a:cubicBezTo>
                      <a:pt x="2026" y="376"/>
                      <a:pt x="2026" y="376"/>
                      <a:pt x="2026" y="376"/>
                    </a:cubicBezTo>
                    <a:cubicBezTo>
                      <a:pt x="2026" y="376"/>
                      <a:pt x="2330" y="167"/>
                      <a:pt x="2341" y="59"/>
                    </a:cubicBezTo>
                    <a:cubicBezTo>
                      <a:pt x="2340" y="1"/>
                      <a:pt x="2340" y="1"/>
                      <a:pt x="2340" y="1"/>
                    </a:cubicBezTo>
                    <a:lnTo>
                      <a:pt x="20" y="0"/>
                    </a:lnTo>
                    <a:close/>
                  </a:path>
                </a:pathLst>
              </a:custGeom>
              <a:gradFill flip="none" rotWithShape="true">
                <a:gsLst>
                  <a:gs pos="833">
                    <a:srgbClr val="494949"/>
                  </a:gs>
                  <a:gs pos="59000">
                    <a:srgbClr val="9D9D9D"/>
                  </a:gs>
                  <a:gs pos="100000">
                    <a:srgbClr val="5E5E5E"/>
                  </a:gs>
                </a:gsLst>
                <a:lin ang="0" scaled="true"/>
                <a:tileRect/>
              </a:gradFill>
              <a:ln w="9525">
                <a:solidFill>
                  <a:srgbClr val="5E5E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41" name="矩形 2788"/>
              <p:cNvSpPr/>
              <p:nvPr/>
            </p:nvSpPr>
            <p:spPr>
              <a:xfrm rot="1283126">
                <a:off x="4475511" y="3459588"/>
                <a:ext cx="3292758" cy="452993"/>
              </a:xfrm>
              <a:custGeom>
                <a:avLst/>
                <a:gdLst>
                  <a:gd name="connsiteX0" fmla="*/ 0 w 5717811"/>
                  <a:gd name="connsiteY0" fmla="*/ 0 h 237842"/>
                  <a:gd name="connsiteX1" fmla="*/ 5717811 w 5717811"/>
                  <a:gd name="connsiteY1" fmla="*/ 0 h 237842"/>
                  <a:gd name="connsiteX2" fmla="*/ 5717811 w 5717811"/>
                  <a:gd name="connsiteY2" fmla="*/ 237842 h 237842"/>
                  <a:gd name="connsiteX3" fmla="*/ 0 w 5717811"/>
                  <a:gd name="connsiteY3" fmla="*/ 237842 h 237842"/>
                  <a:gd name="connsiteX4" fmla="*/ 0 w 5717811"/>
                  <a:gd name="connsiteY4" fmla="*/ 0 h 237842"/>
                  <a:gd name="connsiteX0-1" fmla="*/ 122548 w 5840359"/>
                  <a:gd name="connsiteY0-2" fmla="*/ 0 h 237842"/>
                  <a:gd name="connsiteX1-3" fmla="*/ 5840359 w 5840359"/>
                  <a:gd name="connsiteY1-4" fmla="*/ 0 h 237842"/>
                  <a:gd name="connsiteX2-5" fmla="*/ 5840359 w 5840359"/>
                  <a:gd name="connsiteY2-6" fmla="*/ 237842 h 237842"/>
                  <a:gd name="connsiteX3-7" fmla="*/ 0 w 5840359"/>
                  <a:gd name="connsiteY3-8" fmla="*/ 200134 h 237842"/>
                  <a:gd name="connsiteX4-9" fmla="*/ 122548 w 5840359"/>
                  <a:gd name="connsiteY4-10" fmla="*/ 0 h 237842"/>
                  <a:gd name="connsiteX0-11" fmla="*/ 223749 w 5941560"/>
                  <a:gd name="connsiteY0-12" fmla="*/ 0 h 237842"/>
                  <a:gd name="connsiteX1-13" fmla="*/ 5941560 w 5941560"/>
                  <a:gd name="connsiteY1-14" fmla="*/ 0 h 237842"/>
                  <a:gd name="connsiteX2-15" fmla="*/ 5941560 w 5941560"/>
                  <a:gd name="connsiteY2-16" fmla="*/ 237842 h 237842"/>
                  <a:gd name="connsiteX3-17" fmla="*/ 101201 w 5941560"/>
                  <a:gd name="connsiteY3-18" fmla="*/ 200134 h 237842"/>
                  <a:gd name="connsiteX4-19" fmla="*/ 223749 w 5941560"/>
                  <a:gd name="connsiteY4-20" fmla="*/ 0 h 237842"/>
                  <a:gd name="connsiteX0-21" fmla="*/ 258267 w 5976078"/>
                  <a:gd name="connsiteY0-22" fmla="*/ 0 h 237842"/>
                  <a:gd name="connsiteX1-23" fmla="*/ 5976078 w 5976078"/>
                  <a:gd name="connsiteY1-24" fmla="*/ 0 h 237842"/>
                  <a:gd name="connsiteX2-25" fmla="*/ 5976078 w 5976078"/>
                  <a:gd name="connsiteY2-26" fmla="*/ 237842 h 237842"/>
                  <a:gd name="connsiteX3-27" fmla="*/ 135719 w 5976078"/>
                  <a:gd name="connsiteY3-28" fmla="*/ 200134 h 237842"/>
                  <a:gd name="connsiteX4-29" fmla="*/ 258267 w 5976078"/>
                  <a:gd name="connsiteY4-30" fmla="*/ 0 h 237842"/>
                  <a:gd name="connsiteX0-31" fmla="*/ 336427 w 6054238"/>
                  <a:gd name="connsiteY0-32" fmla="*/ 0 h 237842"/>
                  <a:gd name="connsiteX1-33" fmla="*/ 6054238 w 6054238"/>
                  <a:gd name="connsiteY1-34" fmla="*/ 0 h 237842"/>
                  <a:gd name="connsiteX2-35" fmla="*/ 6054238 w 6054238"/>
                  <a:gd name="connsiteY2-36" fmla="*/ 237842 h 237842"/>
                  <a:gd name="connsiteX3-37" fmla="*/ 110185 w 6054238"/>
                  <a:gd name="connsiteY3-38" fmla="*/ 200134 h 237842"/>
                  <a:gd name="connsiteX4-39" fmla="*/ 336427 w 6054238"/>
                  <a:gd name="connsiteY4-40" fmla="*/ 0 h 237842"/>
                  <a:gd name="connsiteX0-41" fmla="*/ 340565 w 6058376"/>
                  <a:gd name="connsiteY0-42" fmla="*/ 0 h 237842"/>
                  <a:gd name="connsiteX1-43" fmla="*/ 6058376 w 6058376"/>
                  <a:gd name="connsiteY1-44" fmla="*/ 0 h 237842"/>
                  <a:gd name="connsiteX2-45" fmla="*/ 6058376 w 6058376"/>
                  <a:gd name="connsiteY2-46" fmla="*/ 237842 h 237842"/>
                  <a:gd name="connsiteX3-47" fmla="*/ 114323 w 6058376"/>
                  <a:gd name="connsiteY3-48" fmla="*/ 200134 h 237842"/>
                  <a:gd name="connsiteX4-49" fmla="*/ 340565 w 6058376"/>
                  <a:gd name="connsiteY4-50" fmla="*/ 0 h 237842"/>
                  <a:gd name="connsiteX0-51" fmla="*/ 340565 w 6213394"/>
                  <a:gd name="connsiteY0-52" fmla="*/ 0 h 237842"/>
                  <a:gd name="connsiteX1-53" fmla="*/ 6058376 w 6213394"/>
                  <a:gd name="connsiteY1-54" fmla="*/ 0 h 237842"/>
                  <a:gd name="connsiteX2-55" fmla="*/ 6058376 w 6213394"/>
                  <a:gd name="connsiteY2-56" fmla="*/ 237842 h 237842"/>
                  <a:gd name="connsiteX3-57" fmla="*/ 114323 w 6213394"/>
                  <a:gd name="connsiteY3-58" fmla="*/ 200134 h 237842"/>
                  <a:gd name="connsiteX4-59" fmla="*/ 340565 w 6213394"/>
                  <a:gd name="connsiteY4-60" fmla="*/ 0 h 237842"/>
                  <a:gd name="connsiteX0-61" fmla="*/ 340565 w 6236541"/>
                  <a:gd name="connsiteY0-62" fmla="*/ 0 h 237842"/>
                  <a:gd name="connsiteX1-63" fmla="*/ 6058376 w 6236541"/>
                  <a:gd name="connsiteY1-64" fmla="*/ 0 h 237842"/>
                  <a:gd name="connsiteX2-65" fmla="*/ 6058376 w 6236541"/>
                  <a:gd name="connsiteY2-66" fmla="*/ 237842 h 237842"/>
                  <a:gd name="connsiteX3-67" fmla="*/ 114323 w 6236541"/>
                  <a:gd name="connsiteY3-68" fmla="*/ 200134 h 237842"/>
                  <a:gd name="connsiteX4-69" fmla="*/ 340565 w 6236541"/>
                  <a:gd name="connsiteY4-70" fmla="*/ 0 h 23784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236541" h="237842">
                    <a:moveTo>
                      <a:pt x="340565" y="0"/>
                    </a:moveTo>
                    <a:lnTo>
                      <a:pt x="6058376" y="0"/>
                    </a:lnTo>
                    <a:cubicBezTo>
                      <a:pt x="6407167" y="154695"/>
                      <a:pt x="6152644" y="158561"/>
                      <a:pt x="6058376" y="237842"/>
                    </a:cubicBezTo>
                    <a:lnTo>
                      <a:pt x="114323" y="200134"/>
                    </a:lnTo>
                    <a:cubicBezTo>
                      <a:pt x="-165338" y="86289"/>
                      <a:pt x="130034" y="19577"/>
                      <a:pt x="340565" y="0"/>
                    </a:cubicBezTo>
                    <a:close/>
                  </a:path>
                </a:pathLst>
              </a:custGeom>
              <a:gradFill flip="none" rotWithShape="false">
                <a:gsLst>
                  <a:gs pos="87000">
                    <a:schemeClr val="bg1">
                      <a:lumMod val="65000"/>
                    </a:schemeClr>
                  </a:gs>
                  <a:gs pos="16000">
                    <a:schemeClr val="bg1">
                      <a:lumMod val="75000"/>
                    </a:schemeClr>
                  </a:gs>
                  <a:gs pos="0">
                    <a:srgbClr val="5E5E5E"/>
                  </a:gs>
                  <a:gs pos="49000">
                    <a:schemeClr val="bg1"/>
                  </a:gs>
                  <a:gs pos="100000">
                    <a:srgbClr val="494949"/>
                  </a:gs>
                </a:gsLst>
                <a:lin ang="16200000" scaled="true"/>
                <a:tileRect/>
              </a:gradFill>
              <a:ln>
                <a:noFill/>
              </a:ln>
              <a:effectLst>
                <a:softEdge rad="127000"/>
              </a:effectLst>
              <a:scene3d>
                <a:camera prst="orthographicFront">
                  <a:rot lat="2683488" lon="21466804" rev="1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42" name="组合 641"/>
              <p:cNvGrpSpPr/>
              <p:nvPr/>
            </p:nvGrpSpPr>
            <p:grpSpPr>
              <a:xfrm>
                <a:off x="4350532" y="1811995"/>
                <a:ext cx="3661868" cy="598986"/>
                <a:chOff x="4350532" y="2259168"/>
                <a:chExt cx="3661868" cy="598986"/>
              </a:xfrm>
            </p:grpSpPr>
            <p:sp>
              <p:nvSpPr>
                <p:cNvPr id="657" name="Freeform 35"/>
                <p:cNvSpPr/>
                <p:nvPr/>
              </p:nvSpPr>
              <p:spPr bwMode="auto">
                <a:xfrm>
                  <a:off x="4466938" y="2451775"/>
                  <a:ext cx="3396348" cy="406379"/>
                </a:xfrm>
                <a:custGeom>
                  <a:avLst/>
                  <a:gdLst>
                    <a:gd name="T0" fmla="*/ 1 w 2434"/>
                    <a:gd name="T1" fmla="*/ 0 h 291"/>
                    <a:gd name="T2" fmla="*/ 1 w 2434"/>
                    <a:gd name="T3" fmla="*/ 271 h 291"/>
                    <a:gd name="T4" fmla="*/ 41 w 2434"/>
                    <a:gd name="T5" fmla="*/ 291 h 291"/>
                    <a:gd name="T6" fmla="*/ 2383 w 2434"/>
                    <a:gd name="T7" fmla="*/ 189 h 291"/>
                    <a:gd name="T8" fmla="*/ 2430 w 2434"/>
                    <a:gd name="T9" fmla="*/ 140 h 291"/>
                    <a:gd name="T10" fmla="*/ 2430 w 2434"/>
                    <a:gd name="T11" fmla="*/ 0 h 291"/>
                    <a:gd name="T12" fmla="*/ 2322 w 2434"/>
                    <a:gd name="T13" fmla="*/ 21 h 291"/>
                    <a:gd name="T14" fmla="*/ 113 w 2434"/>
                    <a:gd name="T15" fmla="*/ 21 h 291"/>
                    <a:gd name="T16" fmla="*/ 1 w 2434"/>
                    <a:gd name="T17" fmla="*/ 0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34" h="291">
                      <a:moveTo>
                        <a:pt x="1" y="0"/>
                      </a:moveTo>
                      <a:cubicBezTo>
                        <a:pt x="1" y="271"/>
                        <a:pt x="1" y="271"/>
                        <a:pt x="1" y="271"/>
                      </a:cubicBezTo>
                      <a:cubicBezTo>
                        <a:pt x="1" y="271"/>
                        <a:pt x="0" y="291"/>
                        <a:pt x="41" y="291"/>
                      </a:cubicBezTo>
                      <a:cubicBezTo>
                        <a:pt x="82" y="291"/>
                        <a:pt x="2383" y="189"/>
                        <a:pt x="2383" y="189"/>
                      </a:cubicBezTo>
                      <a:cubicBezTo>
                        <a:pt x="2383" y="189"/>
                        <a:pt x="2434" y="185"/>
                        <a:pt x="2430" y="140"/>
                      </a:cubicBezTo>
                      <a:cubicBezTo>
                        <a:pt x="2430" y="0"/>
                        <a:pt x="2430" y="0"/>
                        <a:pt x="2430" y="0"/>
                      </a:cubicBezTo>
                      <a:cubicBezTo>
                        <a:pt x="2430" y="0"/>
                        <a:pt x="2404" y="22"/>
                        <a:pt x="2322" y="21"/>
                      </a:cubicBezTo>
                      <a:cubicBezTo>
                        <a:pt x="113" y="21"/>
                        <a:pt x="113" y="21"/>
                        <a:pt x="113" y="21"/>
                      </a:cubicBezTo>
                      <a:cubicBezTo>
                        <a:pt x="113" y="21"/>
                        <a:pt x="44" y="28"/>
                        <a:pt x="1" y="0"/>
                      </a:cubicBezTo>
                      <a:close/>
                    </a:path>
                  </a:pathLst>
                </a:custGeom>
                <a:gradFill flip="none" rotWithShape="true">
                  <a:gsLst>
                    <a:gs pos="0">
                      <a:srgbClr val="494949"/>
                    </a:gs>
                    <a:gs pos="49000">
                      <a:schemeClr val="bg1"/>
                    </a:gs>
                    <a:gs pos="100000">
                      <a:srgbClr val="4C4C4C"/>
                    </a:gs>
                  </a:gsLst>
                  <a:lin ang="10800000" scaled="true"/>
                  <a:tileRect/>
                </a:gradFill>
                <a:ln w="12700">
                  <a:solidFill>
                    <a:schemeClr val="tx1">
                      <a:alpha val="9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false" anchor="ctr" anchorCtr="false" forceAA="false" compatLnSpc="true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658" name="Freeform 40"/>
                <p:cNvSpPr/>
                <p:nvPr/>
              </p:nvSpPr>
              <p:spPr bwMode="auto">
                <a:xfrm>
                  <a:off x="4376932" y="2259168"/>
                  <a:ext cx="3570004" cy="238630"/>
                </a:xfrm>
                <a:custGeom>
                  <a:avLst/>
                  <a:gdLst>
                    <a:gd name="T0" fmla="*/ 153 w 2559"/>
                    <a:gd name="T1" fmla="*/ 7 h 171"/>
                    <a:gd name="T2" fmla="*/ 1 w 2559"/>
                    <a:gd name="T3" fmla="*/ 92 h 171"/>
                    <a:gd name="T4" fmla="*/ 144 w 2559"/>
                    <a:gd name="T5" fmla="*/ 171 h 171"/>
                    <a:gd name="T6" fmla="*/ 2399 w 2559"/>
                    <a:gd name="T7" fmla="*/ 171 h 171"/>
                    <a:gd name="T8" fmla="*/ 2551 w 2559"/>
                    <a:gd name="T9" fmla="*/ 94 h 171"/>
                    <a:gd name="T10" fmla="*/ 2399 w 2559"/>
                    <a:gd name="T11" fmla="*/ 7 h 171"/>
                    <a:gd name="T12" fmla="*/ 2398 w 2559"/>
                    <a:gd name="T13" fmla="*/ 7 h 171"/>
                    <a:gd name="T14" fmla="*/ 2399 w 2559"/>
                    <a:gd name="T15" fmla="*/ 7 h 171"/>
                    <a:gd name="T16" fmla="*/ 153 w 2559"/>
                    <a:gd name="T17" fmla="*/ 7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59" h="171">
                      <a:moveTo>
                        <a:pt x="153" y="7"/>
                      </a:moveTo>
                      <a:cubicBezTo>
                        <a:pt x="153" y="7"/>
                        <a:pt x="10" y="8"/>
                        <a:pt x="1" y="92"/>
                      </a:cubicBezTo>
                      <a:cubicBezTo>
                        <a:pt x="1" y="92"/>
                        <a:pt x="0" y="160"/>
                        <a:pt x="144" y="171"/>
                      </a:cubicBezTo>
                      <a:cubicBezTo>
                        <a:pt x="2399" y="171"/>
                        <a:pt x="2399" y="171"/>
                        <a:pt x="2399" y="171"/>
                      </a:cubicBezTo>
                      <a:cubicBezTo>
                        <a:pt x="2399" y="171"/>
                        <a:pt x="2544" y="169"/>
                        <a:pt x="2551" y="94"/>
                      </a:cubicBezTo>
                      <a:cubicBezTo>
                        <a:pt x="2551" y="94"/>
                        <a:pt x="2559" y="14"/>
                        <a:pt x="2399" y="7"/>
                      </a:cubicBezTo>
                      <a:cubicBezTo>
                        <a:pt x="2399" y="7"/>
                        <a:pt x="2399" y="7"/>
                        <a:pt x="2398" y="7"/>
                      </a:cubicBezTo>
                      <a:cubicBezTo>
                        <a:pt x="2240" y="0"/>
                        <a:pt x="2399" y="7"/>
                        <a:pt x="2399" y="7"/>
                      </a:cubicBezTo>
                      <a:lnTo>
                        <a:pt x="153" y="7"/>
                      </a:lnTo>
                      <a:close/>
                    </a:path>
                  </a:pathLst>
                </a:custGeom>
                <a:gradFill>
                  <a:gsLst>
                    <a:gs pos="15827">
                      <a:srgbClr val="717171"/>
                    </a:gs>
                    <a:gs pos="0">
                      <a:srgbClr val="2D3939"/>
                    </a:gs>
                    <a:gs pos="49000">
                      <a:srgbClr val="2D3939"/>
                    </a:gs>
                    <a:gs pos="100000">
                      <a:srgbClr val="4C4C4C"/>
                    </a:gs>
                  </a:gsLst>
                  <a:lin ang="16200000" scaled="true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false" compatLnSpc="true"/>
                <a:lstStyle/>
                <a:p>
                  <a:endParaRPr lang="zh-CN" altLang="en-US"/>
                </a:p>
              </p:txBody>
            </p:sp>
            <p:sp>
              <p:nvSpPr>
                <p:cNvPr id="659" name="矩形 2788"/>
                <p:cNvSpPr/>
                <p:nvPr/>
              </p:nvSpPr>
              <p:spPr>
                <a:xfrm>
                  <a:off x="4350532" y="2274408"/>
                  <a:ext cx="3661868" cy="261491"/>
                </a:xfrm>
                <a:custGeom>
                  <a:avLst/>
                  <a:gdLst>
                    <a:gd name="connsiteX0" fmla="*/ 0 w 5717811"/>
                    <a:gd name="connsiteY0" fmla="*/ 0 h 237842"/>
                    <a:gd name="connsiteX1" fmla="*/ 5717811 w 5717811"/>
                    <a:gd name="connsiteY1" fmla="*/ 0 h 237842"/>
                    <a:gd name="connsiteX2" fmla="*/ 5717811 w 5717811"/>
                    <a:gd name="connsiteY2" fmla="*/ 237842 h 237842"/>
                    <a:gd name="connsiteX3" fmla="*/ 0 w 5717811"/>
                    <a:gd name="connsiteY3" fmla="*/ 237842 h 237842"/>
                    <a:gd name="connsiteX4" fmla="*/ 0 w 5717811"/>
                    <a:gd name="connsiteY4" fmla="*/ 0 h 237842"/>
                    <a:gd name="connsiteX0-1" fmla="*/ 122548 w 5840359"/>
                    <a:gd name="connsiteY0-2" fmla="*/ 0 h 237842"/>
                    <a:gd name="connsiteX1-3" fmla="*/ 5840359 w 5840359"/>
                    <a:gd name="connsiteY1-4" fmla="*/ 0 h 237842"/>
                    <a:gd name="connsiteX2-5" fmla="*/ 5840359 w 5840359"/>
                    <a:gd name="connsiteY2-6" fmla="*/ 237842 h 237842"/>
                    <a:gd name="connsiteX3-7" fmla="*/ 0 w 5840359"/>
                    <a:gd name="connsiteY3-8" fmla="*/ 200134 h 237842"/>
                    <a:gd name="connsiteX4-9" fmla="*/ 122548 w 5840359"/>
                    <a:gd name="connsiteY4-10" fmla="*/ 0 h 237842"/>
                    <a:gd name="connsiteX0-11" fmla="*/ 223749 w 5941560"/>
                    <a:gd name="connsiteY0-12" fmla="*/ 0 h 237842"/>
                    <a:gd name="connsiteX1-13" fmla="*/ 5941560 w 5941560"/>
                    <a:gd name="connsiteY1-14" fmla="*/ 0 h 237842"/>
                    <a:gd name="connsiteX2-15" fmla="*/ 5941560 w 5941560"/>
                    <a:gd name="connsiteY2-16" fmla="*/ 237842 h 237842"/>
                    <a:gd name="connsiteX3-17" fmla="*/ 101201 w 5941560"/>
                    <a:gd name="connsiteY3-18" fmla="*/ 200134 h 237842"/>
                    <a:gd name="connsiteX4-19" fmla="*/ 223749 w 5941560"/>
                    <a:gd name="connsiteY4-20" fmla="*/ 0 h 237842"/>
                    <a:gd name="connsiteX0-21" fmla="*/ 258267 w 5976078"/>
                    <a:gd name="connsiteY0-22" fmla="*/ 0 h 237842"/>
                    <a:gd name="connsiteX1-23" fmla="*/ 5976078 w 5976078"/>
                    <a:gd name="connsiteY1-24" fmla="*/ 0 h 237842"/>
                    <a:gd name="connsiteX2-25" fmla="*/ 5976078 w 5976078"/>
                    <a:gd name="connsiteY2-26" fmla="*/ 237842 h 237842"/>
                    <a:gd name="connsiteX3-27" fmla="*/ 135719 w 5976078"/>
                    <a:gd name="connsiteY3-28" fmla="*/ 200134 h 237842"/>
                    <a:gd name="connsiteX4-29" fmla="*/ 258267 w 5976078"/>
                    <a:gd name="connsiteY4-30" fmla="*/ 0 h 237842"/>
                    <a:gd name="connsiteX0-31" fmla="*/ 336427 w 6054238"/>
                    <a:gd name="connsiteY0-32" fmla="*/ 0 h 237842"/>
                    <a:gd name="connsiteX1-33" fmla="*/ 6054238 w 6054238"/>
                    <a:gd name="connsiteY1-34" fmla="*/ 0 h 237842"/>
                    <a:gd name="connsiteX2-35" fmla="*/ 6054238 w 6054238"/>
                    <a:gd name="connsiteY2-36" fmla="*/ 237842 h 237842"/>
                    <a:gd name="connsiteX3-37" fmla="*/ 110185 w 6054238"/>
                    <a:gd name="connsiteY3-38" fmla="*/ 200134 h 237842"/>
                    <a:gd name="connsiteX4-39" fmla="*/ 336427 w 6054238"/>
                    <a:gd name="connsiteY4-40" fmla="*/ 0 h 237842"/>
                    <a:gd name="connsiteX0-41" fmla="*/ 340565 w 6058376"/>
                    <a:gd name="connsiteY0-42" fmla="*/ 0 h 237842"/>
                    <a:gd name="connsiteX1-43" fmla="*/ 6058376 w 6058376"/>
                    <a:gd name="connsiteY1-44" fmla="*/ 0 h 237842"/>
                    <a:gd name="connsiteX2-45" fmla="*/ 6058376 w 6058376"/>
                    <a:gd name="connsiteY2-46" fmla="*/ 237842 h 237842"/>
                    <a:gd name="connsiteX3-47" fmla="*/ 114323 w 6058376"/>
                    <a:gd name="connsiteY3-48" fmla="*/ 200134 h 237842"/>
                    <a:gd name="connsiteX4-49" fmla="*/ 340565 w 6058376"/>
                    <a:gd name="connsiteY4-50" fmla="*/ 0 h 237842"/>
                    <a:gd name="connsiteX0-51" fmla="*/ 340565 w 6213394"/>
                    <a:gd name="connsiteY0-52" fmla="*/ 0 h 237842"/>
                    <a:gd name="connsiteX1-53" fmla="*/ 6058376 w 6213394"/>
                    <a:gd name="connsiteY1-54" fmla="*/ 0 h 237842"/>
                    <a:gd name="connsiteX2-55" fmla="*/ 6058376 w 6213394"/>
                    <a:gd name="connsiteY2-56" fmla="*/ 237842 h 237842"/>
                    <a:gd name="connsiteX3-57" fmla="*/ 114323 w 6213394"/>
                    <a:gd name="connsiteY3-58" fmla="*/ 200134 h 237842"/>
                    <a:gd name="connsiteX4-59" fmla="*/ 340565 w 6213394"/>
                    <a:gd name="connsiteY4-60" fmla="*/ 0 h 237842"/>
                    <a:gd name="connsiteX0-61" fmla="*/ 340565 w 6236541"/>
                    <a:gd name="connsiteY0-62" fmla="*/ 0 h 237842"/>
                    <a:gd name="connsiteX1-63" fmla="*/ 6058376 w 6236541"/>
                    <a:gd name="connsiteY1-64" fmla="*/ 0 h 237842"/>
                    <a:gd name="connsiteX2-65" fmla="*/ 6058376 w 6236541"/>
                    <a:gd name="connsiteY2-66" fmla="*/ 237842 h 237842"/>
                    <a:gd name="connsiteX3-67" fmla="*/ 114323 w 6236541"/>
                    <a:gd name="connsiteY3-68" fmla="*/ 200134 h 237842"/>
                    <a:gd name="connsiteX4-69" fmla="*/ 340565 w 6236541"/>
                    <a:gd name="connsiteY4-70" fmla="*/ 0 h 23784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36541" h="237842">
                      <a:moveTo>
                        <a:pt x="340565" y="0"/>
                      </a:moveTo>
                      <a:lnTo>
                        <a:pt x="6058376" y="0"/>
                      </a:lnTo>
                      <a:cubicBezTo>
                        <a:pt x="6407167" y="154695"/>
                        <a:pt x="6152644" y="158561"/>
                        <a:pt x="6058376" y="237842"/>
                      </a:cubicBezTo>
                      <a:lnTo>
                        <a:pt x="114323" y="200134"/>
                      </a:lnTo>
                      <a:cubicBezTo>
                        <a:pt x="-165338" y="86289"/>
                        <a:pt x="130034" y="19577"/>
                        <a:pt x="340565" y="0"/>
                      </a:cubicBezTo>
                      <a:close/>
                    </a:path>
                  </a:pathLst>
                </a:custGeom>
                <a:gradFill flip="none" rotWithShape="false">
                  <a:gsLst>
                    <a:gs pos="87000">
                      <a:schemeClr val="bg1">
                        <a:lumMod val="65000"/>
                      </a:schemeClr>
                    </a:gs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75000"/>
                        <a:alpha val="0"/>
                      </a:schemeClr>
                    </a:gs>
                    <a:gs pos="49000">
                      <a:schemeClr val="bg1"/>
                    </a:gs>
                    <a:gs pos="100000">
                      <a:schemeClr val="bg1">
                        <a:lumMod val="75000"/>
                        <a:alpha val="0"/>
                      </a:schemeClr>
                    </a:gs>
                  </a:gsLst>
                  <a:lin ang="16200000" scaled="true"/>
                  <a:tileRect/>
                </a:gra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43" name="组合 642"/>
              <p:cNvGrpSpPr/>
              <p:nvPr/>
            </p:nvGrpSpPr>
            <p:grpSpPr>
              <a:xfrm>
                <a:off x="4513666" y="2274205"/>
                <a:ext cx="3282939" cy="340225"/>
                <a:chOff x="4513666" y="2710466"/>
                <a:chExt cx="3282939" cy="340225"/>
              </a:xfrm>
            </p:grpSpPr>
            <p:sp>
              <p:nvSpPr>
                <p:cNvPr id="655" name="Freeform 36"/>
                <p:cNvSpPr/>
                <p:nvPr/>
              </p:nvSpPr>
              <p:spPr bwMode="auto">
                <a:xfrm>
                  <a:off x="4513666" y="2710466"/>
                  <a:ext cx="3282939" cy="340225"/>
                </a:xfrm>
                <a:custGeom>
                  <a:avLst/>
                  <a:gdLst>
                    <a:gd name="T0" fmla="*/ 0 w 2353"/>
                    <a:gd name="T1" fmla="*/ 104 h 244"/>
                    <a:gd name="T2" fmla="*/ 59 w 2353"/>
                    <a:gd name="T3" fmla="*/ 172 h 244"/>
                    <a:gd name="T4" fmla="*/ 0 w 2353"/>
                    <a:gd name="T5" fmla="*/ 244 h 244"/>
                    <a:gd name="T6" fmla="*/ 2353 w 2353"/>
                    <a:gd name="T7" fmla="*/ 140 h 244"/>
                    <a:gd name="T8" fmla="*/ 2295 w 2353"/>
                    <a:gd name="T9" fmla="*/ 74 h 244"/>
                    <a:gd name="T10" fmla="*/ 2353 w 2353"/>
                    <a:gd name="T11" fmla="*/ 0 h 244"/>
                    <a:gd name="T12" fmla="*/ 0 w 2353"/>
                    <a:gd name="T13" fmla="*/ 104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53" h="244">
                      <a:moveTo>
                        <a:pt x="0" y="104"/>
                      </a:moveTo>
                      <a:cubicBezTo>
                        <a:pt x="0" y="104"/>
                        <a:pt x="55" y="124"/>
                        <a:pt x="59" y="172"/>
                      </a:cubicBezTo>
                      <a:cubicBezTo>
                        <a:pt x="59" y="172"/>
                        <a:pt x="60" y="222"/>
                        <a:pt x="0" y="244"/>
                      </a:cubicBezTo>
                      <a:cubicBezTo>
                        <a:pt x="2353" y="140"/>
                        <a:pt x="2353" y="140"/>
                        <a:pt x="2353" y="140"/>
                      </a:cubicBezTo>
                      <a:cubicBezTo>
                        <a:pt x="2353" y="140"/>
                        <a:pt x="2297" y="120"/>
                        <a:pt x="2295" y="74"/>
                      </a:cubicBezTo>
                      <a:cubicBezTo>
                        <a:pt x="2295" y="74"/>
                        <a:pt x="2288" y="28"/>
                        <a:pt x="2353" y="0"/>
                      </a:cubicBezTo>
                      <a:lnTo>
                        <a:pt x="0" y="104"/>
                      </a:lnTo>
                      <a:close/>
                    </a:path>
                  </a:pathLst>
                </a:custGeom>
                <a:gradFill flip="none" rotWithShape="true">
                  <a:gsLst>
                    <a:gs pos="25000">
                      <a:srgbClr val="545454"/>
                    </a:gs>
                    <a:gs pos="70000">
                      <a:srgbClr val="545454"/>
                    </a:gs>
                    <a:gs pos="49000">
                      <a:srgbClr val="9D9D9D">
                        <a:alpha val="3000"/>
                      </a:srgbClr>
                    </a:gs>
                  </a:gsLst>
                  <a:lin ang="16080000" scaled="false"/>
                  <a:tileRect/>
                </a:gradFill>
                <a:ln w="9525">
                  <a:solidFill>
                    <a:srgbClr val="5E5E5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false" anchor="ctr" anchorCtr="false" forceAA="false" compatLnSpc="true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56" name="矩形 2788"/>
                <p:cNvSpPr/>
                <p:nvPr/>
              </p:nvSpPr>
              <p:spPr>
                <a:xfrm rot="21348992">
                  <a:off x="4628996" y="2777337"/>
                  <a:ext cx="3125312" cy="193465"/>
                </a:xfrm>
                <a:custGeom>
                  <a:avLst/>
                  <a:gdLst>
                    <a:gd name="connsiteX0" fmla="*/ 0 w 5717811"/>
                    <a:gd name="connsiteY0" fmla="*/ 0 h 237842"/>
                    <a:gd name="connsiteX1" fmla="*/ 5717811 w 5717811"/>
                    <a:gd name="connsiteY1" fmla="*/ 0 h 237842"/>
                    <a:gd name="connsiteX2" fmla="*/ 5717811 w 5717811"/>
                    <a:gd name="connsiteY2" fmla="*/ 237842 h 237842"/>
                    <a:gd name="connsiteX3" fmla="*/ 0 w 5717811"/>
                    <a:gd name="connsiteY3" fmla="*/ 237842 h 237842"/>
                    <a:gd name="connsiteX4" fmla="*/ 0 w 5717811"/>
                    <a:gd name="connsiteY4" fmla="*/ 0 h 237842"/>
                    <a:gd name="connsiteX0-1" fmla="*/ 122548 w 5840359"/>
                    <a:gd name="connsiteY0-2" fmla="*/ 0 h 237842"/>
                    <a:gd name="connsiteX1-3" fmla="*/ 5840359 w 5840359"/>
                    <a:gd name="connsiteY1-4" fmla="*/ 0 h 237842"/>
                    <a:gd name="connsiteX2-5" fmla="*/ 5840359 w 5840359"/>
                    <a:gd name="connsiteY2-6" fmla="*/ 237842 h 237842"/>
                    <a:gd name="connsiteX3-7" fmla="*/ 0 w 5840359"/>
                    <a:gd name="connsiteY3-8" fmla="*/ 200134 h 237842"/>
                    <a:gd name="connsiteX4-9" fmla="*/ 122548 w 5840359"/>
                    <a:gd name="connsiteY4-10" fmla="*/ 0 h 237842"/>
                    <a:gd name="connsiteX0-11" fmla="*/ 223749 w 5941560"/>
                    <a:gd name="connsiteY0-12" fmla="*/ 0 h 237842"/>
                    <a:gd name="connsiteX1-13" fmla="*/ 5941560 w 5941560"/>
                    <a:gd name="connsiteY1-14" fmla="*/ 0 h 237842"/>
                    <a:gd name="connsiteX2-15" fmla="*/ 5941560 w 5941560"/>
                    <a:gd name="connsiteY2-16" fmla="*/ 237842 h 237842"/>
                    <a:gd name="connsiteX3-17" fmla="*/ 101201 w 5941560"/>
                    <a:gd name="connsiteY3-18" fmla="*/ 200134 h 237842"/>
                    <a:gd name="connsiteX4-19" fmla="*/ 223749 w 5941560"/>
                    <a:gd name="connsiteY4-20" fmla="*/ 0 h 237842"/>
                    <a:gd name="connsiteX0-21" fmla="*/ 258267 w 5976078"/>
                    <a:gd name="connsiteY0-22" fmla="*/ 0 h 237842"/>
                    <a:gd name="connsiteX1-23" fmla="*/ 5976078 w 5976078"/>
                    <a:gd name="connsiteY1-24" fmla="*/ 0 h 237842"/>
                    <a:gd name="connsiteX2-25" fmla="*/ 5976078 w 5976078"/>
                    <a:gd name="connsiteY2-26" fmla="*/ 237842 h 237842"/>
                    <a:gd name="connsiteX3-27" fmla="*/ 135719 w 5976078"/>
                    <a:gd name="connsiteY3-28" fmla="*/ 200134 h 237842"/>
                    <a:gd name="connsiteX4-29" fmla="*/ 258267 w 5976078"/>
                    <a:gd name="connsiteY4-30" fmla="*/ 0 h 237842"/>
                    <a:gd name="connsiteX0-31" fmla="*/ 336427 w 6054238"/>
                    <a:gd name="connsiteY0-32" fmla="*/ 0 h 237842"/>
                    <a:gd name="connsiteX1-33" fmla="*/ 6054238 w 6054238"/>
                    <a:gd name="connsiteY1-34" fmla="*/ 0 h 237842"/>
                    <a:gd name="connsiteX2-35" fmla="*/ 6054238 w 6054238"/>
                    <a:gd name="connsiteY2-36" fmla="*/ 237842 h 237842"/>
                    <a:gd name="connsiteX3-37" fmla="*/ 110185 w 6054238"/>
                    <a:gd name="connsiteY3-38" fmla="*/ 200134 h 237842"/>
                    <a:gd name="connsiteX4-39" fmla="*/ 336427 w 6054238"/>
                    <a:gd name="connsiteY4-40" fmla="*/ 0 h 237842"/>
                    <a:gd name="connsiteX0-41" fmla="*/ 340565 w 6058376"/>
                    <a:gd name="connsiteY0-42" fmla="*/ 0 h 237842"/>
                    <a:gd name="connsiteX1-43" fmla="*/ 6058376 w 6058376"/>
                    <a:gd name="connsiteY1-44" fmla="*/ 0 h 237842"/>
                    <a:gd name="connsiteX2-45" fmla="*/ 6058376 w 6058376"/>
                    <a:gd name="connsiteY2-46" fmla="*/ 237842 h 237842"/>
                    <a:gd name="connsiteX3-47" fmla="*/ 114323 w 6058376"/>
                    <a:gd name="connsiteY3-48" fmla="*/ 200134 h 237842"/>
                    <a:gd name="connsiteX4-49" fmla="*/ 340565 w 6058376"/>
                    <a:gd name="connsiteY4-50" fmla="*/ 0 h 237842"/>
                    <a:gd name="connsiteX0-51" fmla="*/ 340565 w 6213394"/>
                    <a:gd name="connsiteY0-52" fmla="*/ 0 h 237842"/>
                    <a:gd name="connsiteX1-53" fmla="*/ 6058376 w 6213394"/>
                    <a:gd name="connsiteY1-54" fmla="*/ 0 h 237842"/>
                    <a:gd name="connsiteX2-55" fmla="*/ 6058376 w 6213394"/>
                    <a:gd name="connsiteY2-56" fmla="*/ 237842 h 237842"/>
                    <a:gd name="connsiteX3-57" fmla="*/ 114323 w 6213394"/>
                    <a:gd name="connsiteY3-58" fmla="*/ 200134 h 237842"/>
                    <a:gd name="connsiteX4-59" fmla="*/ 340565 w 6213394"/>
                    <a:gd name="connsiteY4-60" fmla="*/ 0 h 237842"/>
                    <a:gd name="connsiteX0-61" fmla="*/ 340565 w 6236541"/>
                    <a:gd name="connsiteY0-62" fmla="*/ 0 h 237842"/>
                    <a:gd name="connsiteX1-63" fmla="*/ 6058376 w 6236541"/>
                    <a:gd name="connsiteY1-64" fmla="*/ 0 h 237842"/>
                    <a:gd name="connsiteX2-65" fmla="*/ 6058376 w 6236541"/>
                    <a:gd name="connsiteY2-66" fmla="*/ 237842 h 237842"/>
                    <a:gd name="connsiteX3-67" fmla="*/ 114323 w 6236541"/>
                    <a:gd name="connsiteY3-68" fmla="*/ 200134 h 237842"/>
                    <a:gd name="connsiteX4-69" fmla="*/ 340565 w 6236541"/>
                    <a:gd name="connsiteY4-70" fmla="*/ 0 h 23784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36541" h="237842">
                      <a:moveTo>
                        <a:pt x="340565" y="0"/>
                      </a:moveTo>
                      <a:lnTo>
                        <a:pt x="6058376" y="0"/>
                      </a:lnTo>
                      <a:cubicBezTo>
                        <a:pt x="6407167" y="154695"/>
                        <a:pt x="6152644" y="158561"/>
                        <a:pt x="6058376" y="237842"/>
                      </a:cubicBezTo>
                      <a:lnTo>
                        <a:pt x="114323" y="200134"/>
                      </a:lnTo>
                      <a:cubicBezTo>
                        <a:pt x="-165338" y="86289"/>
                        <a:pt x="130034" y="19577"/>
                        <a:pt x="340565" y="0"/>
                      </a:cubicBezTo>
                      <a:close/>
                    </a:path>
                  </a:pathLst>
                </a:custGeom>
                <a:gradFill flip="none" rotWithShape="false">
                  <a:gsLst>
                    <a:gs pos="87000">
                      <a:schemeClr val="bg1">
                        <a:lumMod val="65000"/>
                      </a:schemeClr>
                    </a:gs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75000"/>
                        <a:alpha val="0"/>
                      </a:schemeClr>
                    </a:gs>
                    <a:gs pos="49000">
                      <a:schemeClr val="bg1"/>
                    </a:gs>
                    <a:gs pos="100000">
                      <a:schemeClr val="bg1">
                        <a:lumMod val="75000"/>
                        <a:alpha val="0"/>
                      </a:schemeClr>
                    </a:gs>
                  </a:gsLst>
                  <a:lin ang="16200000" scaled="true"/>
                  <a:tileRect/>
                </a:gradFill>
                <a:ln>
                  <a:noFill/>
                </a:ln>
                <a:effectLst>
                  <a:softEdge rad="63500"/>
                </a:effectLst>
                <a:scene3d>
                  <a:camera prst="orthographicFront">
                    <a:rot lat="1485327" lon="21548723" rev="21429783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44" name="组合 643"/>
              <p:cNvGrpSpPr/>
              <p:nvPr/>
            </p:nvGrpSpPr>
            <p:grpSpPr>
              <a:xfrm>
                <a:off x="4513666" y="2657696"/>
                <a:ext cx="3282939" cy="340225"/>
                <a:chOff x="4513666" y="2710466"/>
                <a:chExt cx="3282939" cy="340225"/>
              </a:xfrm>
            </p:grpSpPr>
            <p:sp>
              <p:nvSpPr>
                <p:cNvPr id="653" name="Freeform 36"/>
                <p:cNvSpPr/>
                <p:nvPr/>
              </p:nvSpPr>
              <p:spPr bwMode="auto">
                <a:xfrm>
                  <a:off x="4513666" y="2710466"/>
                  <a:ext cx="3282939" cy="340225"/>
                </a:xfrm>
                <a:custGeom>
                  <a:avLst/>
                  <a:gdLst>
                    <a:gd name="T0" fmla="*/ 0 w 2353"/>
                    <a:gd name="T1" fmla="*/ 104 h 244"/>
                    <a:gd name="T2" fmla="*/ 59 w 2353"/>
                    <a:gd name="T3" fmla="*/ 172 h 244"/>
                    <a:gd name="T4" fmla="*/ 0 w 2353"/>
                    <a:gd name="T5" fmla="*/ 244 h 244"/>
                    <a:gd name="T6" fmla="*/ 2353 w 2353"/>
                    <a:gd name="T7" fmla="*/ 140 h 244"/>
                    <a:gd name="T8" fmla="*/ 2295 w 2353"/>
                    <a:gd name="T9" fmla="*/ 74 h 244"/>
                    <a:gd name="T10" fmla="*/ 2353 w 2353"/>
                    <a:gd name="T11" fmla="*/ 0 h 244"/>
                    <a:gd name="T12" fmla="*/ 0 w 2353"/>
                    <a:gd name="T13" fmla="*/ 104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53" h="244">
                      <a:moveTo>
                        <a:pt x="0" y="104"/>
                      </a:moveTo>
                      <a:cubicBezTo>
                        <a:pt x="0" y="104"/>
                        <a:pt x="55" y="124"/>
                        <a:pt x="59" y="172"/>
                      </a:cubicBezTo>
                      <a:cubicBezTo>
                        <a:pt x="59" y="172"/>
                        <a:pt x="60" y="222"/>
                        <a:pt x="0" y="244"/>
                      </a:cubicBezTo>
                      <a:cubicBezTo>
                        <a:pt x="2353" y="140"/>
                        <a:pt x="2353" y="140"/>
                        <a:pt x="2353" y="140"/>
                      </a:cubicBezTo>
                      <a:cubicBezTo>
                        <a:pt x="2353" y="140"/>
                        <a:pt x="2297" y="120"/>
                        <a:pt x="2295" y="74"/>
                      </a:cubicBezTo>
                      <a:cubicBezTo>
                        <a:pt x="2295" y="74"/>
                        <a:pt x="2288" y="28"/>
                        <a:pt x="2353" y="0"/>
                      </a:cubicBezTo>
                      <a:lnTo>
                        <a:pt x="0" y="104"/>
                      </a:lnTo>
                      <a:close/>
                    </a:path>
                  </a:pathLst>
                </a:custGeom>
                <a:gradFill flip="none" rotWithShape="true">
                  <a:gsLst>
                    <a:gs pos="25000">
                      <a:srgbClr val="545454"/>
                    </a:gs>
                    <a:gs pos="70000">
                      <a:srgbClr val="545454"/>
                    </a:gs>
                    <a:gs pos="49000">
                      <a:srgbClr val="9D9D9D">
                        <a:alpha val="3000"/>
                      </a:srgbClr>
                    </a:gs>
                  </a:gsLst>
                  <a:lin ang="16080000" scaled="false"/>
                  <a:tileRect/>
                </a:gradFill>
                <a:ln w="9525">
                  <a:solidFill>
                    <a:srgbClr val="5E5E5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false" anchor="ctr" anchorCtr="false" forceAA="false" compatLnSpc="true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54" name="矩形 2788"/>
                <p:cNvSpPr/>
                <p:nvPr/>
              </p:nvSpPr>
              <p:spPr>
                <a:xfrm rot="21348992">
                  <a:off x="4628996" y="2777337"/>
                  <a:ext cx="3125312" cy="193465"/>
                </a:xfrm>
                <a:custGeom>
                  <a:avLst/>
                  <a:gdLst>
                    <a:gd name="connsiteX0" fmla="*/ 0 w 5717811"/>
                    <a:gd name="connsiteY0" fmla="*/ 0 h 237842"/>
                    <a:gd name="connsiteX1" fmla="*/ 5717811 w 5717811"/>
                    <a:gd name="connsiteY1" fmla="*/ 0 h 237842"/>
                    <a:gd name="connsiteX2" fmla="*/ 5717811 w 5717811"/>
                    <a:gd name="connsiteY2" fmla="*/ 237842 h 237842"/>
                    <a:gd name="connsiteX3" fmla="*/ 0 w 5717811"/>
                    <a:gd name="connsiteY3" fmla="*/ 237842 h 237842"/>
                    <a:gd name="connsiteX4" fmla="*/ 0 w 5717811"/>
                    <a:gd name="connsiteY4" fmla="*/ 0 h 237842"/>
                    <a:gd name="connsiteX0-1" fmla="*/ 122548 w 5840359"/>
                    <a:gd name="connsiteY0-2" fmla="*/ 0 h 237842"/>
                    <a:gd name="connsiteX1-3" fmla="*/ 5840359 w 5840359"/>
                    <a:gd name="connsiteY1-4" fmla="*/ 0 h 237842"/>
                    <a:gd name="connsiteX2-5" fmla="*/ 5840359 w 5840359"/>
                    <a:gd name="connsiteY2-6" fmla="*/ 237842 h 237842"/>
                    <a:gd name="connsiteX3-7" fmla="*/ 0 w 5840359"/>
                    <a:gd name="connsiteY3-8" fmla="*/ 200134 h 237842"/>
                    <a:gd name="connsiteX4-9" fmla="*/ 122548 w 5840359"/>
                    <a:gd name="connsiteY4-10" fmla="*/ 0 h 237842"/>
                    <a:gd name="connsiteX0-11" fmla="*/ 223749 w 5941560"/>
                    <a:gd name="connsiteY0-12" fmla="*/ 0 h 237842"/>
                    <a:gd name="connsiteX1-13" fmla="*/ 5941560 w 5941560"/>
                    <a:gd name="connsiteY1-14" fmla="*/ 0 h 237842"/>
                    <a:gd name="connsiteX2-15" fmla="*/ 5941560 w 5941560"/>
                    <a:gd name="connsiteY2-16" fmla="*/ 237842 h 237842"/>
                    <a:gd name="connsiteX3-17" fmla="*/ 101201 w 5941560"/>
                    <a:gd name="connsiteY3-18" fmla="*/ 200134 h 237842"/>
                    <a:gd name="connsiteX4-19" fmla="*/ 223749 w 5941560"/>
                    <a:gd name="connsiteY4-20" fmla="*/ 0 h 237842"/>
                    <a:gd name="connsiteX0-21" fmla="*/ 258267 w 5976078"/>
                    <a:gd name="connsiteY0-22" fmla="*/ 0 h 237842"/>
                    <a:gd name="connsiteX1-23" fmla="*/ 5976078 w 5976078"/>
                    <a:gd name="connsiteY1-24" fmla="*/ 0 h 237842"/>
                    <a:gd name="connsiteX2-25" fmla="*/ 5976078 w 5976078"/>
                    <a:gd name="connsiteY2-26" fmla="*/ 237842 h 237842"/>
                    <a:gd name="connsiteX3-27" fmla="*/ 135719 w 5976078"/>
                    <a:gd name="connsiteY3-28" fmla="*/ 200134 h 237842"/>
                    <a:gd name="connsiteX4-29" fmla="*/ 258267 w 5976078"/>
                    <a:gd name="connsiteY4-30" fmla="*/ 0 h 237842"/>
                    <a:gd name="connsiteX0-31" fmla="*/ 336427 w 6054238"/>
                    <a:gd name="connsiteY0-32" fmla="*/ 0 h 237842"/>
                    <a:gd name="connsiteX1-33" fmla="*/ 6054238 w 6054238"/>
                    <a:gd name="connsiteY1-34" fmla="*/ 0 h 237842"/>
                    <a:gd name="connsiteX2-35" fmla="*/ 6054238 w 6054238"/>
                    <a:gd name="connsiteY2-36" fmla="*/ 237842 h 237842"/>
                    <a:gd name="connsiteX3-37" fmla="*/ 110185 w 6054238"/>
                    <a:gd name="connsiteY3-38" fmla="*/ 200134 h 237842"/>
                    <a:gd name="connsiteX4-39" fmla="*/ 336427 w 6054238"/>
                    <a:gd name="connsiteY4-40" fmla="*/ 0 h 237842"/>
                    <a:gd name="connsiteX0-41" fmla="*/ 340565 w 6058376"/>
                    <a:gd name="connsiteY0-42" fmla="*/ 0 h 237842"/>
                    <a:gd name="connsiteX1-43" fmla="*/ 6058376 w 6058376"/>
                    <a:gd name="connsiteY1-44" fmla="*/ 0 h 237842"/>
                    <a:gd name="connsiteX2-45" fmla="*/ 6058376 w 6058376"/>
                    <a:gd name="connsiteY2-46" fmla="*/ 237842 h 237842"/>
                    <a:gd name="connsiteX3-47" fmla="*/ 114323 w 6058376"/>
                    <a:gd name="connsiteY3-48" fmla="*/ 200134 h 237842"/>
                    <a:gd name="connsiteX4-49" fmla="*/ 340565 w 6058376"/>
                    <a:gd name="connsiteY4-50" fmla="*/ 0 h 237842"/>
                    <a:gd name="connsiteX0-51" fmla="*/ 340565 w 6213394"/>
                    <a:gd name="connsiteY0-52" fmla="*/ 0 h 237842"/>
                    <a:gd name="connsiteX1-53" fmla="*/ 6058376 w 6213394"/>
                    <a:gd name="connsiteY1-54" fmla="*/ 0 h 237842"/>
                    <a:gd name="connsiteX2-55" fmla="*/ 6058376 w 6213394"/>
                    <a:gd name="connsiteY2-56" fmla="*/ 237842 h 237842"/>
                    <a:gd name="connsiteX3-57" fmla="*/ 114323 w 6213394"/>
                    <a:gd name="connsiteY3-58" fmla="*/ 200134 h 237842"/>
                    <a:gd name="connsiteX4-59" fmla="*/ 340565 w 6213394"/>
                    <a:gd name="connsiteY4-60" fmla="*/ 0 h 237842"/>
                    <a:gd name="connsiteX0-61" fmla="*/ 340565 w 6236541"/>
                    <a:gd name="connsiteY0-62" fmla="*/ 0 h 237842"/>
                    <a:gd name="connsiteX1-63" fmla="*/ 6058376 w 6236541"/>
                    <a:gd name="connsiteY1-64" fmla="*/ 0 h 237842"/>
                    <a:gd name="connsiteX2-65" fmla="*/ 6058376 w 6236541"/>
                    <a:gd name="connsiteY2-66" fmla="*/ 237842 h 237842"/>
                    <a:gd name="connsiteX3-67" fmla="*/ 114323 w 6236541"/>
                    <a:gd name="connsiteY3-68" fmla="*/ 200134 h 237842"/>
                    <a:gd name="connsiteX4-69" fmla="*/ 340565 w 6236541"/>
                    <a:gd name="connsiteY4-70" fmla="*/ 0 h 23784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36541" h="237842">
                      <a:moveTo>
                        <a:pt x="340565" y="0"/>
                      </a:moveTo>
                      <a:lnTo>
                        <a:pt x="6058376" y="0"/>
                      </a:lnTo>
                      <a:cubicBezTo>
                        <a:pt x="6407167" y="154695"/>
                        <a:pt x="6152644" y="158561"/>
                        <a:pt x="6058376" y="237842"/>
                      </a:cubicBezTo>
                      <a:lnTo>
                        <a:pt x="114323" y="200134"/>
                      </a:lnTo>
                      <a:cubicBezTo>
                        <a:pt x="-165338" y="86289"/>
                        <a:pt x="130034" y="19577"/>
                        <a:pt x="340565" y="0"/>
                      </a:cubicBezTo>
                      <a:close/>
                    </a:path>
                  </a:pathLst>
                </a:custGeom>
                <a:gradFill flip="none" rotWithShape="false">
                  <a:gsLst>
                    <a:gs pos="87000">
                      <a:schemeClr val="bg1">
                        <a:lumMod val="65000"/>
                      </a:schemeClr>
                    </a:gs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75000"/>
                        <a:alpha val="0"/>
                      </a:schemeClr>
                    </a:gs>
                    <a:gs pos="49000">
                      <a:schemeClr val="bg1"/>
                    </a:gs>
                    <a:gs pos="100000">
                      <a:schemeClr val="bg1">
                        <a:lumMod val="75000"/>
                        <a:alpha val="0"/>
                      </a:schemeClr>
                    </a:gs>
                  </a:gsLst>
                  <a:lin ang="16200000" scaled="true"/>
                  <a:tileRect/>
                </a:gradFill>
                <a:ln>
                  <a:noFill/>
                </a:ln>
                <a:effectLst>
                  <a:softEdge rad="63500"/>
                </a:effectLst>
                <a:scene3d>
                  <a:camera prst="orthographicFront">
                    <a:rot lat="1485327" lon="21548723" rev="21429783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45" name="Freeform 37"/>
              <p:cNvSpPr/>
              <p:nvPr/>
            </p:nvSpPr>
            <p:spPr bwMode="auto">
              <a:xfrm>
                <a:off x="4438213" y="2463286"/>
                <a:ext cx="3464275" cy="339044"/>
              </a:xfrm>
              <a:custGeom>
                <a:avLst/>
                <a:gdLst>
                  <a:gd name="T0" fmla="*/ 99 w 2483"/>
                  <a:gd name="T1" fmla="*/ 102 h 243"/>
                  <a:gd name="T2" fmla="*/ 1 w 2483"/>
                  <a:gd name="T3" fmla="*/ 175 h 243"/>
                  <a:gd name="T4" fmla="*/ 103 w 2483"/>
                  <a:gd name="T5" fmla="*/ 243 h 243"/>
                  <a:gd name="T6" fmla="*/ 2404 w 2483"/>
                  <a:gd name="T7" fmla="*/ 139 h 243"/>
                  <a:gd name="T8" fmla="*/ 2482 w 2483"/>
                  <a:gd name="T9" fmla="*/ 69 h 243"/>
                  <a:gd name="T10" fmla="*/ 2392 w 2483"/>
                  <a:gd name="T11" fmla="*/ 0 h 243"/>
                  <a:gd name="T12" fmla="*/ 99 w 2483"/>
                  <a:gd name="T13" fmla="*/ 102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83" h="243">
                    <a:moveTo>
                      <a:pt x="99" y="102"/>
                    </a:moveTo>
                    <a:cubicBezTo>
                      <a:pt x="99" y="102"/>
                      <a:pt x="5" y="98"/>
                      <a:pt x="1" y="175"/>
                    </a:cubicBezTo>
                    <a:cubicBezTo>
                      <a:pt x="1" y="175"/>
                      <a:pt x="0" y="240"/>
                      <a:pt x="103" y="243"/>
                    </a:cubicBezTo>
                    <a:cubicBezTo>
                      <a:pt x="2404" y="139"/>
                      <a:pt x="2404" y="139"/>
                      <a:pt x="2404" y="139"/>
                    </a:cubicBezTo>
                    <a:cubicBezTo>
                      <a:pt x="2404" y="139"/>
                      <a:pt x="2482" y="131"/>
                      <a:pt x="2482" y="69"/>
                    </a:cubicBezTo>
                    <a:cubicBezTo>
                      <a:pt x="2482" y="69"/>
                      <a:pt x="2483" y="4"/>
                      <a:pt x="2392" y="0"/>
                    </a:cubicBezTo>
                    <a:lnTo>
                      <a:pt x="99" y="102"/>
                    </a:lnTo>
                    <a:close/>
                  </a:path>
                </a:pathLst>
              </a:custGeom>
              <a:gradFill flip="none" rotWithShape="true">
                <a:gsLst>
                  <a:gs pos="13000">
                    <a:schemeClr val="tx1"/>
                  </a:gs>
                  <a:gs pos="87000">
                    <a:schemeClr val="tx1"/>
                  </a:gs>
                  <a:gs pos="68000">
                    <a:srgbClr val="494949"/>
                  </a:gs>
                  <a:gs pos="29000">
                    <a:srgbClr val="494949"/>
                  </a:gs>
                  <a:gs pos="48000">
                    <a:srgbClr val="9D9D9D">
                      <a:alpha val="3000"/>
                    </a:srgbClr>
                  </a:gs>
                </a:gsLst>
                <a:lin ang="16080000" scaled="false"/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46" name="组合 645"/>
              <p:cNvGrpSpPr/>
              <p:nvPr/>
            </p:nvGrpSpPr>
            <p:grpSpPr>
              <a:xfrm>
                <a:off x="4513666" y="3041297"/>
                <a:ext cx="3282939" cy="340225"/>
                <a:chOff x="4513666" y="2710466"/>
                <a:chExt cx="3282939" cy="340225"/>
              </a:xfrm>
            </p:grpSpPr>
            <p:sp>
              <p:nvSpPr>
                <p:cNvPr id="651" name="Freeform 36"/>
                <p:cNvSpPr/>
                <p:nvPr/>
              </p:nvSpPr>
              <p:spPr bwMode="auto">
                <a:xfrm>
                  <a:off x="4513666" y="2710466"/>
                  <a:ext cx="3282939" cy="340225"/>
                </a:xfrm>
                <a:custGeom>
                  <a:avLst/>
                  <a:gdLst>
                    <a:gd name="T0" fmla="*/ 0 w 2353"/>
                    <a:gd name="T1" fmla="*/ 104 h 244"/>
                    <a:gd name="T2" fmla="*/ 59 w 2353"/>
                    <a:gd name="T3" fmla="*/ 172 h 244"/>
                    <a:gd name="T4" fmla="*/ 0 w 2353"/>
                    <a:gd name="T5" fmla="*/ 244 h 244"/>
                    <a:gd name="T6" fmla="*/ 2353 w 2353"/>
                    <a:gd name="T7" fmla="*/ 140 h 244"/>
                    <a:gd name="T8" fmla="*/ 2295 w 2353"/>
                    <a:gd name="T9" fmla="*/ 74 h 244"/>
                    <a:gd name="T10" fmla="*/ 2353 w 2353"/>
                    <a:gd name="T11" fmla="*/ 0 h 244"/>
                    <a:gd name="T12" fmla="*/ 0 w 2353"/>
                    <a:gd name="T13" fmla="*/ 104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53" h="244">
                      <a:moveTo>
                        <a:pt x="0" y="104"/>
                      </a:moveTo>
                      <a:cubicBezTo>
                        <a:pt x="0" y="104"/>
                        <a:pt x="55" y="124"/>
                        <a:pt x="59" y="172"/>
                      </a:cubicBezTo>
                      <a:cubicBezTo>
                        <a:pt x="59" y="172"/>
                        <a:pt x="60" y="222"/>
                        <a:pt x="0" y="244"/>
                      </a:cubicBezTo>
                      <a:cubicBezTo>
                        <a:pt x="2353" y="140"/>
                        <a:pt x="2353" y="140"/>
                        <a:pt x="2353" y="140"/>
                      </a:cubicBezTo>
                      <a:cubicBezTo>
                        <a:pt x="2353" y="140"/>
                        <a:pt x="2297" y="120"/>
                        <a:pt x="2295" y="74"/>
                      </a:cubicBezTo>
                      <a:cubicBezTo>
                        <a:pt x="2295" y="74"/>
                        <a:pt x="2288" y="28"/>
                        <a:pt x="2353" y="0"/>
                      </a:cubicBezTo>
                      <a:lnTo>
                        <a:pt x="0" y="104"/>
                      </a:lnTo>
                      <a:close/>
                    </a:path>
                  </a:pathLst>
                </a:custGeom>
                <a:gradFill flip="none" rotWithShape="true">
                  <a:gsLst>
                    <a:gs pos="25000">
                      <a:srgbClr val="545454"/>
                    </a:gs>
                    <a:gs pos="70000">
                      <a:srgbClr val="545454"/>
                    </a:gs>
                    <a:gs pos="49000">
                      <a:srgbClr val="9D9D9D">
                        <a:alpha val="3000"/>
                      </a:srgbClr>
                    </a:gs>
                  </a:gsLst>
                  <a:lin ang="16080000" scaled="false"/>
                  <a:tileRect/>
                </a:gradFill>
                <a:ln w="9525">
                  <a:solidFill>
                    <a:srgbClr val="5E5E5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false" anchor="ctr" anchorCtr="false" forceAA="false" compatLnSpc="true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52" name="矩形 2788"/>
                <p:cNvSpPr/>
                <p:nvPr/>
              </p:nvSpPr>
              <p:spPr>
                <a:xfrm rot="21348992">
                  <a:off x="4628996" y="2777337"/>
                  <a:ext cx="3125315" cy="193464"/>
                </a:xfrm>
                <a:custGeom>
                  <a:avLst/>
                  <a:gdLst>
                    <a:gd name="connsiteX0" fmla="*/ 0 w 5717811"/>
                    <a:gd name="connsiteY0" fmla="*/ 0 h 237842"/>
                    <a:gd name="connsiteX1" fmla="*/ 5717811 w 5717811"/>
                    <a:gd name="connsiteY1" fmla="*/ 0 h 237842"/>
                    <a:gd name="connsiteX2" fmla="*/ 5717811 w 5717811"/>
                    <a:gd name="connsiteY2" fmla="*/ 237842 h 237842"/>
                    <a:gd name="connsiteX3" fmla="*/ 0 w 5717811"/>
                    <a:gd name="connsiteY3" fmla="*/ 237842 h 237842"/>
                    <a:gd name="connsiteX4" fmla="*/ 0 w 5717811"/>
                    <a:gd name="connsiteY4" fmla="*/ 0 h 237842"/>
                    <a:gd name="connsiteX0-1" fmla="*/ 122548 w 5840359"/>
                    <a:gd name="connsiteY0-2" fmla="*/ 0 h 237842"/>
                    <a:gd name="connsiteX1-3" fmla="*/ 5840359 w 5840359"/>
                    <a:gd name="connsiteY1-4" fmla="*/ 0 h 237842"/>
                    <a:gd name="connsiteX2-5" fmla="*/ 5840359 w 5840359"/>
                    <a:gd name="connsiteY2-6" fmla="*/ 237842 h 237842"/>
                    <a:gd name="connsiteX3-7" fmla="*/ 0 w 5840359"/>
                    <a:gd name="connsiteY3-8" fmla="*/ 200134 h 237842"/>
                    <a:gd name="connsiteX4-9" fmla="*/ 122548 w 5840359"/>
                    <a:gd name="connsiteY4-10" fmla="*/ 0 h 237842"/>
                    <a:gd name="connsiteX0-11" fmla="*/ 223749 w 5941560"/>
                    <a:gd name="connsiteY0-12" fmla="*/ 0 h 237842"/>
                    <a:gd name="connsiteX1-13" fmla="*/ 5941560 w 5941560"/>
                    <a:gd name="connsiteY1-14" fmla="*/ 0 h 237842"/>
                    <a:gd name="connsiteX2-15" fmla="*/ 5941560 w 5941560"/>
                    <a:gd name="connsiteY2-16" fmla="*/ 237842 h 237842"/>
                    <a:gd name="connsiteX3-17" fmla="*/ 101201 w 5941560"/>
                    <a:gd name="connsiteY3-18" fmla="*/ 200134 h 237842"/>
                    <a:gd name="connsiteX4-19" fmla="*/ 223749 w 5941560"/>
                    <a:gd name="connsiteY4-20" fmla="*/ 0 h 237842"/>
                    <a:gd name="connsiteX0-21" fmla="*/ 258267 w 5976078"/>
                    <a:gd name="connsiteY0-22" fmla="*/ 0 h 237842"/>
                    <a:gd name="connsiteX1-23" fmla="*/ 5976078 w 5976078"/>
                    <a:gd name="connsiteY1-24" fmla="*/ 0 h 237842"/>
                    <a:gd name="connsiteX2-25" fmla="*/ 5976078 w 5976078"/>
                    <a:gd name="connsiteY2-26" fmla="*/ 237842 h 237842"/>
                    <a:gd name="connsiteX3-27" fmla="*/ 135719 w 5976078"/>
                    <a:gd name="connsiteY3-28" fmla="*/ 200134 h 237842"/>
                    <a:gd name="connsiteX4-29" fmla="*/ 258267 w 5976078"/>
                    <a:gd name="connsiteY4-30" fmla="*/ 0 h 237842"/>
                    <a:gd name="connsiteX0-31" fmla="*/ 336427 w 6054238"/>
                    <a:gd name="connsiteY0-32" fmla="*/ 0 h 237842"/>
                    <a:gd name="connsiteX1-33" fmla="*/ 6054238 w 6054238"/>
                    <a:gd name="connsiteY1-34" fmla="*/ 0 h 237842"/>
                    <a:gd name="connsiteX2-35" fmla="*/ 6054238 w 6054238"/>
                    <a:gd name="connsiteY2-36" fmla="*/ 237842 h 237842"/>
                    <a:gd name="connsiteX3-37" fmla="*/ 110185 w 6054238"/>
                    <a:gd name="connsiteY3-38" fmla="*/ 200134 h 237842"/>
                    <a:gd name="connsiteX4-39" fmla="*/ 336427 w 6054238"/>
                    <a:gd name="connsiteY4-40" fmla="*/ 0 h 237842"/>
                    <a:gd name="connsiteX0-41" fmla="*/ 340565 w 6058376"/>
                    <a:gd name="connsiteY0-42" fmla="*/ 0 h 237842"/>
                    <a:gd name="connsiteX1-43" fmla="*/ 6058376 w 6058376"/>
                    <a:gd name="connsiteY1-44" fmla="*/ 0 h 237842"/>
                    <a:gd name="connsiteX2-45" fmla="*/ 6058376 w 6058376"/>
                    <a:gd name="connsiteY2-46" fmla="*/ 237842 h 237842"/>
                    <a:gd name="connsiteX3-47" fmla="*/ 114323 w 6058376"/>
                    <a:gd name="connsiteY3-48" fmla="*/ 200134 h 237842"/>
                    <a:gd name="connsiteX4-49" fmla="*/ 340565 w 6058376"/>
                    <a:gd name="connsiteY4-50" fmla="*/ 0 h 237842"/>
                    <a:gd name="connsiteX0-51" fmla="*/ 340565 w 6213394"/>
                    <a:gd name="connsiteY0-52" fmla="*/ 0 h 237842"/>
                    <a:gd name="connsiteX1-53" fmla="*/ 6058376 w 6213394"/>
                    <a:gd name="connsiteY1-54" fmla="*/ 0 h 237842"/>
                    <a:gd name="connsiteX2-55" fmla="*/ 6058376 w 6213394"/>
                    <a:gd name="connsiteY2-56" fmla="*/ 237842 h 237842"/>
                    <a:gd name="connsiteX3-57" fmla="*/ 114323 w 6213394"/>
                    <a:gd name="connsiteY3-58" fmla="*/ 200134 h 237842"/>
                    <a:gd name="connsiteX4-59" fmla="*/ 340565 w 6213394"/>
                    <a:gd name="connsiteY4-60" fmla="*/ 0 h 237842"/>
                    <a:gd name="connsiteX0-61" fmla="*/ 340565 w 6236541"/>
                    <a:gd name="connsiteY0-62" fmla="*/ 0 h 237842"/>
                    <a:gd name="connsiteX1-63" fmla="*/ 6058376 w 6236541"/>
                    <a:gd name="connsiteY1-64" fmla="*/ 0 h 237842"/>
                    <a:gd name="connsiteX2-65" fmla="*/ 6058376 w 6236541"/>
                    <a:gd name="connsiteY2-66" fmla="*/ 237842 h 237842"/>
                    <a:gd name="connsiteX3-67" fmla="*/ 114323 w 6236541"/>
                    <a:gd name="connsiteY3-68" fmla="*/ 200134 h 237842"/>
                    <a:gd name="connsiteX4-69" fmla="*/ 340565 w 6236541"/>
                    <a:gd name="connsiteY4-70" fmla="*/ 0 h 23784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36541" h="237842">
                      <a:moveTo>
                        <a:pt x="340565" y="0"/>
                      </a:moveTo>
                      <a:lnTo>
                        <a:pt x="6058376" y="0"/>
                      </a:lnTo>
                      <a:cubicBezTo>
                        <a:pt x="6407167" y="154695"/>
                        <a:pt x="6152644" y="158561"/>
                        <a:pt x="6058376" y="237842"/>
                      </a:cubicBezTo>
                      <a:lnTo>
                        <a:pt x="114323" y="200134"/>
                      </a:lnTo>
                      <a:cubicBezTo>
                        <a:pt x="-165338" y="86289"/>
                        <a:pt x="130034" y="19577"/>
                        <a:pt x="340565" y="0"/>
                      </a:cubicBezTo>
                      <a:close/>
                    </a:path>
                  </a:pathLst>
                </a:custGeom>
                <a:gradFill flip="none" rotWithShape="false">
                  <a:gsLst>
                    <a:gs pos="87000">
                      <a:schemeClr val="bg1">
                        <a:lumMod val="65000"/>
                      </a:schemeClr>
                    </a:gs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75000"/>
                        <a:alpha val="0"/>
                      </a:schemeClr>
                    </a:gs>
                    <a:gs pos="49000">
                      <a:schemeClr val="bg1"/>
                    </a:gs>
                    <a:gs pos="100000">
                      <a:schemeClr val="bg1">
                        <a:lumMod val="75000"/>
                        <a:alpha val="0"/>
                      </a:schemeClr>
                    </a:gs>
                  </a:gsLst>
                  <a:lin ang="16200000" scaled="true"/>
                  <a:tileRect/>
                </a:gradFill>
                <a:ln>
                  <a:noFill/>
                </a:ln>
                <a:effectLst>
                  <a:softEdge rad="63500"/>
                </a:effectLst>
                <a:scene3d>
                  <a:camera prst="orthographicFront">
                    <a:rot lat="1485327" lon="21548723" rev="21429783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47" name="Freeform 37"/>
              <p:cNvSpPr/>
              <p:nvPr/>
            </p:nvSpPr>
            <p:spPr bwMode="auto">
              <a:xfrm>
                <a:off x="4438212" y="3230378"/>
                <a:ext cx="3464274" cy="339044"/>
              </a:xfrm>
              <a:custGeom>
                <a:avLst/>
                <a:gdLst>
                  <a:gd name="T0" fmla="*/ 99 w 2483"/>
                  <a:gd name="T1" fmla="*/ 102 h 243"/>
                  <a:gd name="T2" fmla="*/ 1 w 2483"/>
                  <a:gd name="T3" fmla="*/ 175 h 243"/>
                  <a:gd name="T4" fmla="*/ 103 w 2483"/>
                  <a:gd name="T5" fmla="*/ 243 h 243"/>
                  <a:gd name="T6" fmla="*/ 2404 w 2483"/>
                  <a:gd name="T7" fmla="*/ 139 h 243"/>
                  <a:gd name="T8" fmla="*/ 2482 w 2483"/>
                  <a:gd name="T9" fmla="*/ 69 h 243"/>
                  <a:gd name="T10" fmla="*/ 2392 w 2483"/>
                  <a:gd name="T11" fmla="*/ 0 h 243"/>
                  <a:gd name="T12" fmla="*/ 99 w 2483"/>
                  <a:gd name="T13" fmla="*/ 102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83" h="243">
                    <a:moveTo>
                      <a:pt x="99" y="102"/>
                    </a:moveTo>
                    <a:cubicBezTo>
                      <a:pt x="99" y="102"/>
                      <a:pt x="5" y="98"/>
                      <a:pt x="1" y="175"/>
                    </a:cubicBezTo>
                    <a:cubicBezTo>
                      <a:pt x="1" y="175"/>
                      <a:pt x="0" y="240"/>
                      <a:pt x="103" y="243"/>
                    </a:cubicBezTo>
                    <a:cubicBezTo>
                      <a:pt x="2404" y="139"/>
                      <a:pt x="2404" y="139"/>
                      <a:pt x="2404" y="139"/>
                    </a:cubicBezTo>
                    <a:cubicBezTo>
                      <a:pt x="2404" y="139"/>
                      <a:pt x="2482" y="131"/>
                      <a:pt x="2482" y="69"/>
                    </a:cubicBezTo>
                    <a:cubicBezTo>
                      <a:pt x="2482" y="69"/>
                      <a:pt x="2483" y="4"/>
                      <a:pt x="2392" y="0"/>
                    </a:cubicBezTo>
                    <a:lnTo>
                      <a:pt x="99" y="102"/>
                    </a:lnTo>
                    <a:close/>
                  </a:path>
                </a:pathLst>
              </a:custGeom>
              <a:gradFill flip="none" rotWithShape="true">
                <a:gsLst>
                  <a:gs pos="13000">
                    <a:schemeClr val="tx1"/>
                  </a:gs>
                  <a:gs pos="87000">
                    <a:schemeClr val="tx1"/>
                  </a:gs>
                  <a:gs pos="68000">
                    <a:srgbClr val="494949"/>
                  </a:gs>
                  <a:gs pos="29000">
                    <a:srgbClr val="494949"/>
                  </a:gs>
                  <a:gs pos="48000">
                    <a:srgbClr val="9D9D9D">
                      <a:alpha val="3000"/>
                    </a:srgbClr>
                  </a:gs>
                </a:gsLst>
                <a:lin ang="16080000" scaled="false"/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48" name="Freeform 37"/>
              <p:cNvSpPr/>
              <p:nvPr/>
            </p:nvSpPr>
            <p:spPr bwMode="auto">
              <a:xfrm>
                <a:off x="4438212" y="2846777"/>
                <a:ext cx="3464274" cy="339044"/>
              </a:xfrm>
              <a:custGeom>
                <a:avLst/>
                <a:gdLst>
                  <a:gd name="T0" fmla="*/ 99 w 2483"/>
                  <a:gd name="T1" fmla="*/ 102 h 243"/>
                  <a:gd name="T2" fmla="*/ 1 w 2483"/>
                  <a:gd name="T3" fmla="*/ 175 h 243"/>
                  <a:gd name="T4" fmla="*/ 103 w 2483"/>
                  <a:gd name="T5" fmla="*/ 243 h 243"/>
                  <a:gd name="T6" fmla="*/ 2404 w 2483"/>
                  <a:gd name="T7" fmla="*/ 139 h 243"/>
                  <a:gd name="T8" fmla="*/ 2482 w 2483"/>
                  <a:gd name="T9" fmla="*/ 69 h 243"/>
                  <a:gd name="T10" fmla="*/ 2392 w 2483"/>
                  <a:gd name="T11" fmla="*/ 0 h 243"/>
                  <a:gd name="T12" fmla="*/ 99 w 2483"/>
                  <a:gd name="T13" fmla="*/ 102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83" h="243">
                    <a:moveTo>
                      <a:pt x="99" y="102"/>
                    </a:moveTo>
                    <a:cubicBezTo>
                      <a:pt x="99" y="102"/>
                      <a:pt x="5" y="98"/>
                      <a:pt x="1" y="175"/>
                    </a:cubicBezTo>
                    <a:cubicBezTo>
                      <a:pt x="1" y="175"/>
                      <a:pt x="0" y="240"/>
                      <a:pt x="103" y="243"/>
                    </a:cubicBezTo>
                    <a:cubicBezTo>
                      <a:pt x="2404" y="139"/>
                      <a:pt x="2404" y="139"/>
                      <a:pt x="2404" y="139"/>
                    </a:cubicBezTo>
                    <a:cubicBezTo>
                      <a:pt x="2404" y="139"/>
                      <a:pt x="2482" y="131"/>
                      <a:pt x="2482" y="69"/>
                    </a:cubicBezTo>
                    <a:cubicBezTo>
                      <a:pt x="2482" y="69"/>
                      <a:pt x="2483" y="4"/>
                      <a:pt x="2392" y="0"/>
                    </a:cubicBezTo>
                    <a:lnTo>
                      <a:pt x="99" y="102"/>
                    </a:lnTo>
                    <a:close/>
                  </a:path>
                </a:pathLst>
              </a:custGeom>
              <a:gradFill flip="none" rotWithShape="true">
                <a:gsLst>
                  <a:gs pos="13000">
                    <a:schemeClr val="tx1"/>
                  </a:gs>
                  <a:gs pos="87000">
                    <a:schemeClr val="tx1"/>
                  </a:gs>
                  <a:gs pos="68000">
                    <a:srgbClr val="494949"/>
                  </a:gs>
                  <a:gs pos="29000">
                    <a:srgbClr val="494949"/>
                  </a:gs>
                  <a:gs pos="48000">
                    <a:srgbClr val="9D9D9D">
                      <a:alpha val="3000"/>
                    </a:srgbClr>
                  </a:gs>
                </a:gsLst>
                <a:lin ang="16080000" scaled="false"/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49" name="Freeform 38"/>
              <p:cNvSpPr/>
              <p:nvPr/>
            </p:nvSpPr>
            <p:spPr bwMode="auto">
              <a:xfrm rot="1313089">
                <a:off x="4499718" y="3552380"/>
                <a:ext cx="3266399" cy="829006"/>
              </a:xfrm>
              <a:custGeom>
                <a:avLst/>
                <a:gdLst>
                  <a:gd name="T0" fmla="*/ 20 w 2341"/>
                  <a:gd name="T1" fmla="*/ 0 h 376"/>
                  <a:gd name="T2" fmla="*/ 4 w 2341"/>
                  <a:gd name="T3" fmla="*/ 69 h 376"/>
                  <a:gd name="T4" fmla="*/ 317 w 2341"/>
                  <a:gd name="T5" fmla="*/ 376 h 376"/>
                  <a:gd name="T6" fmla="*/ 2026 w 2341"/>
                  <a:gd name="T7" fmla="*/ 376 h 376"/>
                  <a:gd name="T8" fmla="*/ 2341 w 2341"/>
                  <a:gd name="T9" fmla="*/ 59 h 376"/>
                  <a:gd name="T10" fmla="*/ 2340 w 2341"/>
                  <a:gd name="T11" fmla="*/ 1 h 376"/>
                  <a:gd name="T12" fmla="*/ 20 w 2341"/>
                  <a:gd name="T1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1" h="376">
                    <a:moveTo>
                      <a:pt x="20" y="0"/>
                    </a:moveTo>
                    <a:cubicBezTo>
                      <a:pt x="20" y="0"/>
                      <a:pt x="0" y="55"/>
                      <a:pt x="4" y="69"/>
                    </a:cubicBezTo>
                    <a:cubicBezTo>
                      <a:pt x="4" y="69"/>
                      <a:pt x="15" y="168"/>
                      <a:pt x="317" y="376"/>
                    </a:cubicBezTo>
                    <a:cubicBezTo>
                      <a:pt x="2026" y="376"/>
                      <a:pt x="2026" y="376"/>
                      <a:pt x="2026" y="376"/>
                    </a:cubicBezTo>
                    <a:cubicBezTo>
                      <a:pt x="2026" y="376"/>
                      <a:pt x="2330" y="167"/>
                      <a:pt x="2341" y="59"/>
                    </a:cubicBezTo>
                    <a:cubicBezTo>
                      <a:pt x="2340" y="1"/>
                      <a:pt x="2340" y="1"/>
                      <a:pt x="2340" y="1"/>
                    </a:cubicBezTo>
                    <a:lnTo>
                      <a:pt x="20" y="0"/>
                    </a:lnTo>
                    <a:close/>
                  </a:path>
                </a:pathLst>
              </a:custGeom>
              <a:gradFill flip="none" rotWithShape="false">
                <a:gsLst>
                  <a:gs pos="87000">
                    <a:schemeClr val="bg1">
                      <a:lumMod val="65000"/>
                      <a:alpha val="34000"/>
                    </a:schemeClr>
                  </a:gs>
                  <a:gs pos="16000">
                    <a:schemeClr val="bg1">
                      <a:lumMod val="75000"/>
                    </a:schemeClr>
                  </a:gs>
                  <a:gs pos="0">
                    <a:srgbClr val="5E5E5E"/>
                  </a:gs>
                  <a:gs pos="49000">
                    <a:schemeClr val="bg1"/>
                  </a:gs>
                  <a:gs pos="100000">
                    <a:srgbClr val="494949"/>
                  </a:gs>
                </a:gsLst>
                <a:lin ang="16800000" scaled="false"/>
                <a:tileRect/>
              </a:gradFill>
              <a:ln>
                <a:noFill/>
              </a:ln>
              <a:effectLst>
                <a:softEdge rad="228600"/>
              </a:effectLst>
              <a:scene3d>
                <a:camera prst="orthographicFront">
                  <a:rot lat="2683488" lon="21466804" rev="1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false" anchor="ctr" anchorCtr="false" forceAA="false" compatLnSpc="true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50" name="Freeform 39"/>
              <p:cNvSpPr/>
              <p:nvPr/>
            </p:nvSpPr>
            <p:spPr bwMode="auto">
              <a:xfrm>
                <a:off x="4968446" y="4105279"/>
                <a:ext cx="2382168" cy="329003"/>
              </a:xfrm>
              <a:custGeom>
                <a:avLst/>
                <a:gdLst>
                  <a:gd name="T0" fmla="*/ 0 w 1707"/>
                  <a:gd name="T1" fmla="*/ 0 h 236"/>
                  <a:gd name="T2" fmla="*/ 82 w 1707"/>
                  <a:gd name="T3" fmla="*/ 104 h 236"/>
                  <a:gd name="T4" fmla="*/ 181 w 1707"/>
                  <a:gd name="T5" fmla="*/ 191 h 236"/>
                  <a:gd name="T6" fmla="*/ 857 w 1707"/>
                  <a:gd name="T7" fmla="*/ 231 h 236"/>
                  <a:gd name="T8" fmla="*/ 1524 w 1707"/>
                  <a:gd name="T9" fmla="*/ 192 h 236"/>
                  <a:gd name="T10" fmla="*/ 1553 w 1707"/>
                  <a:gd name="T11" fmla="*/ 159 h 236"/>
                  <a:gd name="T12" fmla="*/ 1675 w 1707"/>
                  <a:gd name="T13" fmla="*/ 55 h 236"/>
                  <a:gd name="T14" fmla="*/ 1707 w 1707"/>
                  <a:gd name="T15" fmla="*/ 0 h 236"/>
                  <a:gd name="T16" fmla="*/ 0 w 1707"/>
                  <a:gd name="T17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7" h="236">
                    <a:moveTo>
                      <a:pt x="0" y="0"/>
                    </a:moveTo>
                    <a:cubicBezTo>
                      <a:pt x="0" y="0"/>
                      <a:pt x="16" y="51"/>
                      <a:pt x="82" y="104"/>
                    </a:cubicBezTo>
                    <a:cubicBezTo>
                      <a:pt x="82" y="104"/>
                      <a:pt x="187" y="174"/>
                      <a:pt x="181" y="191"/>
                    </a:cubicBezTo>
                    <a:cubicBezTo>
                      <a:pt x="181" y="191"/>
                      <a:pt x="789" y="236"/>
                      <a:pt x="857" y="231"/>
                    </a:cubicBezTo>
                    <a:cubicBezTo>
                      <a:pt x="857" y="231"/>
                      <a:pt x="1522" y="194"/>
                      <a:pt x="1524" y="192"/>
                    </a:cubicBezTo>
                    <a:cubicBezTo>
                      <a:pt x="1524" y="192"/>
                      <a:pt x="1522" y="181"/>
                      <a:pt x="1553" y="159"/>
                    </a:cubicBezTo>
                    <a:cubicBezTo>
                      <a:pt x="1553" y="159"/>
                      <a:pt x="1646" y="94"/>
                      <a:pt x="1675" y="55"/>
                    </a:cubicBezTo>
                    <a:cubicBezTo>
                      <a:pt x="1675" y="55"/>
                      <a:pt x="1700" y="23"/>
                      <a:pt x="170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61B18"/>
                  </a:gs>
                  <a:gs pos="100000">
                    <a:srgbClr val="443F3F"/>
                  </a:gs>
                </a:gsLst>
                <a:lin ang="16200000" scaled="true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false" compatLnSpc="true"/>
              <a:lstStyle/>
              <a:p>
                <a:endParaRPr lang="zh-CN" altLang="en-US"/>
              </a:p>
            </p:txBody>
          </p:sp>
        </p:grpSp>
        <p:sp>
          <p:nvSpPr>
            <p:cNvPr id="523" name="Oval 129"/>
            <p:cNvSpPr>
              <a:spLocks noChangeArrowheads="true"/>
            </p:cNvSpPr>
            <p:nvPr/>
          </p:nvSpPr>
          <p:spPr bwMode="auto">
            <a:xfrm>
              <a:off x="3463805" y="2219759"/>
              <a:ext cx="261938" cy="261938"/>
            </a:xfrm>
            <a:prstGeom prst="ellipse">
              <a:avLst/>
            </a:prstGeom>
            <a:gradFill>
              <a:gsLst>
                <a:gs pos="0">
                  <a:srgbClr val="0E1A40"/>
                </a:gs>
                <a:gs pos="100000">
                  <a:srgbClr val="2F5EB0"/>
                </a:gs>
              </a:gsLst>
              <a:lin ang="13800000" scaled="false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24" name="AutoShape 291"/>
            <p:cNvSpPr>
              <a:spLocks noChangeAspect="true" noChangeArrowheads="true" noTextEdit="true"/>
            </p:cNvSpPr>
            <p:nvPr/>
          </p:nvSpPr>
          <p:spPr bwMode="auto">
            <a:xfrm>
              <a:off x="913011" y="764704"/>
              <a:ext cx="2806701" cy="339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25" name="Rectangle 293"/>
            <p:cNvSpPr>
              <a:spLocks noChangeArrowheads="true"/>
            </p:cNvSpPr>
            <p:nvPr/>
          </p:nvSpPr>
          <p:spPr bwMode="auto">
            <a:xfrm>
              <a:off x="2306836" y="3182467"/>
              <a:ext cx="26988" cy="857250"/>
            </a:xfrm>
            <a:prstGeom prst="rect">
              <a:avLst/>
            </a:pr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26" name="Freeform 294"/>
            <p:cNvSpPr/>
            <p:nvPr/>
          </p:nvSpPr>
          <p:spPr bwMode="auto">
            <a:xfrm>
              <a:off x="2316361" y="4023842"/>
              <a:ext cx="398463" cy="42863"/>
            </a:xfrm>
            <a:custGeom>
              <a:avLst/>
              <a:gdLst>
                <a:gd name="T0" fmla="*/ 251 w 251"/>
                <a:gd name="T1" fmla="*/ 27 h 27"/>
                <a:gd name="T2" fmla="*/ 0 w 251"/>
                <a:gd name="T3" fmla="*/ 17 h 27"/>
                <a:gd name="T4" fmla="*/ 0 w 251"/>
                <a:gd name="T5" fmla="*/ 0 h 27"/>
                <a:gd name="T6" fmla="*/ 251 w 251"/>
                <a:gd name="T7" fmla="*/ 12 h 27"/>
                <a:gd name="T8" fmla="*/ 251 w 251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27">
                  <a:moveTo>
                    <a:pt x="251" y="2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251" y="12"/>
                  </a:lnTo>
                  <a:lnTo>
                    <a:pt x="251" y="27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27" name="Freeform 295"/>
            <p:cNvSpPr/>
            <p:nvPr/>
          </p:nvSpPr>
          <p:spPr bwMode="auto">
            <a:xfrm>
              <a:off x="2021086" y="3652367"/>
              <a:ext cx="301625" cy="396875"/>
            </a:xfrm>
            <a:custGeom>
              <a:avLst/>
              <a:gdLst>
                <a:gd name="T0" fmla="*/ 178 w 190"/>
                <a:gd name="T1" fmla="*/ 250 h 250"/>
                <a:gd name="T2" fmla="*/ 0 w 190"/>
                <a:gd name="T3" fmla="*/ 10 h 250"/>
                <a:gd name="T4" fmla="*/ 14 w 190"/>
                <a:gd name="T5" fmla="*/ 0 h 250"/>
                <a:gd name="T6" fmla="*/ 190 w 190"/>
                <a:gd name="T7" fmla="*/ 240 h 250"/>
                <a:gd name="T8" fmla="*/ 178 w 190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250">
                  <a:moveTo>
                    <a:pt x="178" y="250"/>
                  </a:moveTo>
                  <a:lnTo>
                    <a:pt x="0" y="10"/>
                  </a:lnTo>
                  <a:lnTo>
                    <a:pt x="14" y="0"/>
                  </a:lnTo>
                  <a:lnTo>
                    <a:pt x="190" y="240"/>
                  </a:lnTo>
                  <a:lnTo>
                    <a:pt x="178" y="250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28" name="Freeform 296"/>
            <p:cNvSpPr/>
            <p:nvPr/>
          </p:nvSpPr>
          <p:spPr bwMode="auto">
            <a:xfrm>
              <a:off x="2300486" y="3696817"/>
              <a:ext cx="446088" cy="352425"/>
            </a:xfrm>
            <a:custGeom>
              <a:avLst/>
              <a:gdLst>
                <a:gd name="T0" fmla="*/ 11 w 281"/>
                <a:gd name="T1" fmla="*/ 222 h 222"/>
                <a:gd name="T2" fmla="*/ 0 w 281"/>
                <a:gd name="T3" fmla="*/ 208 h 222"/>
                <a:gd name="T4" fmla="*/ 271 w 281"/>
                <a:gd name="T5" fmla="*/ 0 h 222"/>
                <a:gd name="T6" fmla="*/ 281 w 281"/>
                <a:gd name="T7" fmla="*/ 12 h 222"/>
                <a:gd name="T8" fmla="*/ 11 w 281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222">
                  <a:moveTo>
                    <a:pt x="11" y="222"/>
                  </a:moveTo>
                  <a:lnTo>
                    <a:pt x="0" y="208"/>
                  </a:lnTo>
                  <a:lnTo>
                    <a:pt x="271" y="0"/>
                  </a:lnTo>
                  <a:lnTo>
                    <a:pt x="281" y="12"/>
                  </a:lnTo>
                  <a:lnTo>
                    <a:pt x="11" y="222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29" name="Freeform 297"/>
            <p:cNvSpPr/>
            <p:nvPr/>
          </p:nvSpPr>
          <p:spPr bwMode="auto">
            <a:xfrm>
              <a:off x="1694061" y="4031779"/>
              <a:ext cx="620713" cy="41275"/>
            </a:xfrm>
            <a:custGeom>
              <a:avLst/>
              <a:gdLst>
                <a:gd name="T0" fmla="*/ 0 w 391"/>
                <a:gd name="T1" fmla="*/ 26 h 26"/>
                <a:gd name="T2" fmla="*/ 0 w 391"/>
                <a:gd name="T3" fmla="*/ 11 h 26"/>
                <a:gd name="T4" fmla="*/ 389 w 391"/>
                <a:gd name="T5" fmla="*/ 0 h 26"/>
                <a:gd name="T6" fmla="*/ 391 w 391"/>
                <a:gd name="T7" fmla="*/ 16 h 26"/>
                <a:gd name="T8" fmla="*/ 0 w 39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26">
                  <a:moveTo>
                    <a:pt x="0" y="26"/>
                  </a:moveTo>
                  <a:lnTo>
                    <a:pt x="0" y="11"/>
                  </a:lnTo>
                  <a:lnTo>
                    <a:pt x="389" y="0"/>
                  </a:lnTo>
                  <a:lnTo>
                    <a:pt x="391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30" name="Freeform 298"/>
            <p:cNvSpPr/>
            <p:nvPr/>
          </p:nvSpPr>
          <p:spPr bwMode="auto">
            <a:xfrm>
              <a:off x="1554361" y="3595217"/>
              <a:ext cx="152400" cy="469900"/>
            </a:xfrm>
            <a:custGeom>
              <a:avLst/>
              <a:gdLst>
                <a:gd name="T0" fmla="*/ 79 w 96"/>
                <a:gd name="T1" fmla="*/ 296 h 296"/>
                <a:gd name="T2" fmla="*/ 0 w 96"/>
                <a:gd name="T3" fmla="*/ 5 h 296"/>
                <a:gd name="T4" fmla="*/ 16 w 96"/>
                <a:gd name="T5" fmla="*/ 0 h 296"/>
                <a:gd name="T6" fmla="*/ 96 w 96"/>
                <a:gd name="T7" fmla="*/ 291 h 296"/>
                <a:gd name="T8" fmla="*/ 79 w 96"/>
                <a:gd name="T9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96">
                  <a:moveTo>
                    <a:pt x="79" y="296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96" y="291"/>
                  </a:lnTo>
                  <a:lnTo>
                    <a:pt x="79" y="296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31" name="Freeform 299"/>
            <p:cNvSpPr/>
            <p:nvPr/>
          </p:nvSpPr>
          <p:spPr bwMode="auto">
            <a:xfrm>
              <a:off x="1679774" y="3657129"/>
              <a:ext cx="358775" cy="404813"/>
            </a:xfrm>
            <a:custGeom>
              <a:avLst/>
              <a:gdLst>
                <a:gd name="T0" fmla="*/ 13 w 226"/>
                <a:gd name="T1" fmla="*/ 255 h 255"/>
                <a:gd name="T2" fmla="*/ 0 w 226"/>
                <a:gd name="T3" fmla="*/ 245 h 255"/>
                <a:gd name="T4" fmla="*/ 214 w 226"/>
                <a:gd name="T5" fmla="*/ 0 h 255"/>
                <a:gd name="T6" fmla="*/ 226 w 226"/>
                <a:gd name="T7" fmla="*/ 11 h 255"/>
                <a:gd name="T8" fmla="*/ 13 w 226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55">
                  <a:moveTo>
                    <a:pt x="13" y="255"/>
                  </a:moveTo>
                  <a:lnTo>
                    <a:pt x="0" y="245"/>
                  </a:lnTo>
                  <a:lnTo>
                    <a:pt x="214" y="0"/>
                  </a:lnTo>
                  <a:lnTo>
                    <a:pt x="226" y="11"/>
                  </a:lnTo>
                  <a:lnTo>
                    <a:pt x="13" y="255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32" name="Freeform 300"/>
            <p:cNvSpPr/>
            <p:nvPr/>
          </p:nvSpPr>
          <p:spPr bwMode="auto">
            <a:xfrm>
              <a:off x="1557536" y="3584104"/>
              <a:ext cx="477838" cy="84138"/>
            </a:xfrm>
            <a:custGeom>
              <a:avLst/>
              <a:gdLst>
                <a:gd name="T0" fmla="*/ 298 w 301"/>
                <a:gd name="T1" fmla="*/ 53 h 53"/>
                <a:gd name="T2" fmla="*/ 0 w 301"/>
                <a:gd name="T3" fmla="*/ 15 h 53"/>
                <a:gd name="T4" fmla="*/ 3 w 301"/>
                <a:gd name="T5" fmla="*/ 0 h 53"/>
                <a:gd name="T6" fmla="*/ 301 w 301"/>
                <a:gd name="T7" fmla="*/ 37 h 53"/>
                <a:gd name="T8" fmla="*/ 298 w 301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53">
                  <a:moveTo>
                    <a:pt x="298" y="53"/>
                  </a:moveTo>
                  <a:lnTo>
                    <a:pt x="0" y="15"/>
                  </a:lnTo>
                  <a:lnTo>
                    <a:pt x="3" y="0"/>
                  </a:lnTo>
                  <a:lnTo>
                    <a:pt x="301" y="37"/>
                  </a:lnTo>
                  <a:lnTo>
                    <a:pt x="298" y="53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33" name="Freeform 301"/>
            <p:cNvSpPr/>
            <p:nvPr/>
          </p:nvSpPr>
          <p:spPr bwMode="auto">
            <a:xfrm>
              <a:off x="2019499" y="3182467"/>
              <a:ext cx="312738" cy="476250"/>
            </a:xfrm>
            <a:custGeom>
              <a:avLst/>
              <a:gdLst>
                <a:gd name="T0" fmla="*/ 14 w 197"/>
                <a:gd name="T1" fmla="*/ 300 h 300"/>
                <a:gd name="T2" fmla="*/ 0 w 197"/>
                <a:gd name="T3" fmla="*/ 292 h 300"/>
                <a:gd name="T4" fmla="*/ 183 w 197"/>
                <a:gd name="T5" fmla="*/ 0 h 300"/>
                <a:gd name="T6" fmla="*/ 197 w 197"/>
                <a:gd name="T7" fmla="*/ 10 h 300"/>
                <a:gd name="T8" fmla="*/ 14 w 197"/>
                <a:gd name="T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300">
                  <a:moveTo>
                    <a:pt x="14" y="300"/>
                  </a:moveTo>
                  <a:lnTo>
                    <a:pt x="0" y="292"/>
                  </a:lnTo>
                  <a:lnTo>
                    <a:pt x="183" y="0"/>
                  </a:lnTo>
                  <a:lnTo>
                    <a:pt x="197" y="10"/>
                  </a:lnTo>
                  <a:lnTo>
                    <a:pt x="14" y="300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34" name="Freeform 302"/>
            <p:cNvSpPr/>
            <p:nvPr/>
          </p:nvSpPr>
          <p:spPr bwMode="auto">
            <a:xfrm>
              <a:off x="2729112" y="3439642"/>
              <a:ext cx="358775" cy="276225"/>
            </a:xfrm>
            <a:custGeom>
              <a:avLst/>
              <a:gdLst>
                <a:gd name="T0" fmla="*/ 10 w 226"/>
                <a:gd name="T1" fmla="*/ 174 h 174"/>
                <a:gd name="T2" fmla="*/ 0 w 226"/>
                <a:gd name="T3" fmla="*/ 162 h 174"/>
                <a:gd name="T4" fmla="*/ 216 w 226"/>
                <a:gd name="T5" fmla="*/ 0 h 174"/>
                <a:gd name="T6" fmla="*/ 226 w 226"/>
                <a:gd name="T7" fmla="*/ 12 h 174"/>
                <a:gd name="T8" fmla="*/ 10 w 226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174">
                  <a:moveTo>
                    <a:pt x="10" y="174"/>
                  </a:moveTo>
                  <a:lnTo>
                    <a:pt x="0" y="162"/>
                  </a:lnTo>
                  <a:lnTo>
                    <a:pt x="216" y="0"/>
                  </a:lnTo>
                  <a:lnTo>
                    <a:pt x="226" y="12"/>
                  </a:lnTo>
                  <a:lnTo>
                    <a:pt x="10" y="174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35" name="Freeform 303"/>
            <p:cNvSpPr/>
            <p:nvPr/>
          </p:nvSpPr>
          <p:spPr bwMode="auto">
            <a:xfrm>
              <a:off x="2706887" y="3709517"/>
              <a:ext cx="41275" cy="339725"/>
            </a:xfrm>
            <a:custGeom>
              <a:avLst/>
              <a:gdLst>
                <a:gd name="T0" fmla="*/ 15 w 26"/>
                <a:gd name="T1" fmla="*/ 214 h 214"/>
                <a:gd name="T2" fmla="*/ 0 w 26"/>
                <a:gd name="T3" fmla="*/ 212 h 214"/>
                <a:gd name="T4" fmla="*/ 10 w 26"/>
                <a:gd name="T5" fmla="*/ 0 h 214"/>
                <a:gd name="T6" fmla="*/ 26 w 26"/>
                <a:gd name="T7" fmla="*/ 0 h 214"/>
                <a:gd name="T8" fmla="*/ 15 w 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4">
                  <a:moveTo>
                    <a:pt x="15" y="214"/>
                  </a:moveTo>
                  <a:lnTo>
                    <a:pt x="0" y="212"/>
                  </a:lnTo>
                  <a:lnTo>
                    <a:pt x="10" y="0"/>
                  </a:lnTo>
                  <a:lnTo>
                    <a:pt x="26" y="0"/>
                  </a:lnTo>
                  <a:lnTo>
                    <a:pt x="15" y="214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36" name="Freeform 304"/>
            <p:cNvSpPr/>
            <p:nvPr/>
          </p:nvSpPr>
          <p:spPr bwMode="auto">
            <a:xfrm>
              <a:off x="2035374" y="3631729"/>
              <a:ext cx="698500" cy="93663"/>
            </a:xfrm>
            <a:custGeom>
              <a:avLst/>
              <a:gdLst>
                <a:gd name="T0" fmla="*/ 438 w 440"/>
                <a:gd name="T1" fmla="*/ 59 h 59"/>
                <a:gd name="T2" fmla="*/ 0 w 440"/>
                <a:gd name="T3" fmla="*/ 17 h 59"/>
                <a:gd name="T4" fmla="*/ 1 w 440"/>
                <a:gd name="T5" fmla="*/ 0 h 59"/>
                <a:gd name="T6" fmla="*/ 440 w 440"/>
                <a:gd name="T7" fmla="*/ 44 h 59"/>
                <a:gd name="T8" fmla="*/ 438 w 44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59">
                  <a:moveTo>
                    <a:pt x="438" y="59"/>
                  </a:moveTo>
                  <a:lnTo>
                    <a:pt x="0" y="17"/>
                  </a:lnTo>
                  <a:lnTo>
                    <a:pt x="1" y="0"/>
                  </a:lnTo>
                  <a:lnTo>
                    <a:pt x="440" y="44"/>
                  </a:lnTo>
                  <a:lnTo>
                    <a:pt x="438" y="59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37" name="Freeform 305"/>
            <p:cNvSpPr/>
            <p:nvPr/>
          </p:nvSpPr>
          <p:spPr bwMode="auto">
            <a:xfrm>
              <a:off x="2714824" y="3239617"/>
              <a:ext cx="33338" cy="468313"/>
            </a:xfrm>
            <a:custGeom>
              <a:avLst/>
              <a:gdLst>
                <a:gd name="T0" fmla="*/ 5 w 21"/>
                <a:gd name="T1" fmla="*/ 295 h 295"/>
                <a:gd name="T2" fmla="*/ 0 w 21"/>
                <a:gd name="T3" fmla="*/ 0 h 295"/>
                <a:gd name="T4" fmla="*/ 17 w 21"/>
                <a:gd name="T5" fmla="*/ 0 h 295"/>
                <a:gd name="T6" fmla="*/ 21 w 21"/>
                <a:gd name="T7" fmla="*/ 293 h 295"/>
                <a:gd name="T8" fmla="*/ 5 w 21"/>
                <a:gd name="T9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95">
                  <a:moveTo>
                    <a:pt x="5" y="295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21" y="293"/>
                  </a:lnTo>
                  <a:lnTo>
                    <a:pt x="5" y="295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38" name="Freeform 306"/>
            <p:cNvSpPr/>
            <p:nvPr/>
          </p:nvSpPr>
          <p:spPr bwMode="auto">
            <a:xfrm>
              <a:off x="2725937" y="3682529"/>
              <a:ext cx="288925" cy="312738"/>
            </a:xfrm>
            <a:custGeom>
              <a:avLst/>
              <a:gdLst>
                <a:gd name="T0" fmla="*/ 122 w 130"/>
                <a:gd name="T1" fmla="*/ 141 h 141"/>
                <a:gd name="T2" fmla="*/ 0 w 130"/>
                <a:gd name="T3" fmla="*/ 5 h 141"/>
                <a:gd name="T4" fmla="*/ 11 w 130"/>
                <a:gd name="T5" fmla="*/ 1 h 141"/>
                <a:gd name="T6" fmla="*/ 6 w 130"/>
                <a:gd name="T7" fmla="*/ 3 h 141"/>
                <a:gd name="T8" fmla="*/ 11 w 130"/>
                <a:gd name="T9" fmla="*/ 0 h 141"/>
                <a:gd name="T10" fmla="*/ 130 w 130"/>
                <a:gd name="T11" fmla="*/ 133 h 141"/>
                <a:gd name="T12" fmla="*/ 122 w 130"/>
                <a:gd name="T13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141">
                  <a:moveTo>
                    <a:pt x="122" y="141"/>
                  </a:moveTo>
                  <a:cubicBezTo>
                    <a:pt x="2" y="10"/>
                    <a:pt x="0" y="6"/>
                    <a:pt x="0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6"/>
                    <a:pt x="84" y="83"/>
                    <a:pt x="130" y="133"/>
                  </a:cubicBezTo>
                  <a:lnTo>
                    <a:pt x="122" y="141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39" name="Freeform 307"/>
            <p:cNvSpPr/>
            <p:nvPr/>
          </p:nvSpPr>
          <p:spPr bwMode="auto">
            <a:xfrm>
              <a:off x="2719587" y="3976217"/>
              <a:ext cx="288925" cy="95250"/>
            </a:xfrm>
            <a:custGeom>
              <a:avLst/>
              <a:gdLst>
                <a:gd name="T0" fmla="*/ 3 w 182"/>
                <a:gd name="T1" fmla="*/ 60 h 60"/>
                <a:gd name="T2" fmla="*/ 0 w 182"/>
                <a:gd name="T3" fmla="*/ 43 h 60"/>
                <a:gd name="T4" fmla="*/ 179 w 182"/>
                <a:gd name="T5" fmla="*/ 0 h 60"/>
                <a:gd name="T6" fmla="*/ 182 w 182"/>
                <a:gd name="T7" fmla="*/ 16 h 60"/>
                <a:gd name="T8" fmla="*/ 3 w 182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60">
                  <a:moveTo>
                    <a:pt x="3" y="60"/>
                  </a:moveTo>
                  <a:lnTo>
                    <a:pt x="0" y="43"/>
                  </a:lnTo>
                  <a:lnTo>
                    <a:pt x="179" y="0"/>
                  </a:lnTo>
                  <a:lnTo>
                    <a:pt x="182" y="16"/>
                  </a:lnTo>
                  <a:lnTo>
                    <a:pt x="3" y="60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40" name="Freeform 308"/>
            <p:cNvSpPr/>
            <p:nvPr/>
          </p:nvSpPr>
          <p:spPr bwMode="auto">
            <a:xfrm>
              <a:off x="3024387" y="3452342"/>
              <a:ext cx="90488" cy="541338"/>
            </a:xfrm>
            <a:custGeom>
              <a:avLst/>
              <a:gdLst>
                <a:gd name="T0" fmla="*/ 17 w 57"/>
                <a:gd name="T1" fmla="*/ 341 h 341"/>
                <a:gd name="T2" fmla="*/ 0 w 57"/>
                <a:gd name="T3" fmla="*/ 339 h 341"/>
                <a:gd name="T4" fmla="*/ 41 w 57"/>
                <a:gd name="T5" fmla="*/ 0 h 341"/>
                <a:gd name="T6" fmla="*/ 57 w 57"/>
                <a:gd name="T7" fmla="*/ 2 h 341"/>
                <a:gd name="T8" fmla="*/ 17 w 57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41">
                  <a:moveTo>
                    <a:pt x="17" y="341"/>
                  </a:moveTo>
                  <a:lnTo>
                    <a:pt x="0" y="339"/>
                  </a:lnTo>
                  <a:lnTo>
                    <a:pt x="41" y="0"/>
                  </a:lnTo>
                  <a:lnTo>
                    <a:pt x="57" y="2"/>
                  </a:lnTo>
                  <a:lnTo>
                    <a:pt x="17" y="341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41" name="Freeform 309"/>
            <p:cNvSpPr/>
            <p:nvPr/>
          </p:nvSpPr>
          <p:spPr bwMode="auto">
            <a:xfrm>
              <a:off x="3092649" y="2964979"/>
              <a:ext cx="260350" cy="496888"/>
            </a:xfrm>
            <a:custGeom>
              <a:avLst/>
              <a:gdLst>
                <a:gd name="T0" fmla="*/ 16 w 164"/>
                <a:gd name="T1" fmla="*/ 313 h 313"/>
                <a:gd name="T2" fmla="*/ 0 w 164"/>
                <a:gd name="T3" fmla="*/ 306 h 313"/>
                <a:gd name="T4" fmla="*/ 150 w 164"/>
                <a:gd name="T5" fmla="*/ 0 h 313"/>
                <a:gd name="T6" fmla="*/ 164 w 164"/>
                <a:gd name="T7" fmla="*/ 7 h 313"/>
                <a:gd name="T8" fmla="*/ 16 w 164"/>
                <a:gd name="T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313">
                  <a:moveTo>
                    <a:pt x="16" y="313"/>
                  </a:moveTo>
                  <a:lnTo>
                    <a:pt x="0" y="306"/>
                  </a:lnTo>
                  <a:lnTo>
                    <a:pt x="150" y="0"/>
                  </a:lnTo>
                  <a:lnTo>
                    <a:pt x="164" y="7"/>
                  </a:lnTo>
                  <a:lnTo>
                    <a:pt x="16" y="313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42" name="Freeform 310"/>
            <p:cNvSpPr/>
            <p:nvPr/>
          </p:nvSpPr>
          <p:spPr bwMode="auto">
            <a:xfrm>
              <a:off x="3300612" y="2364904"/>
              <a:ext cx="306388" cy="611188"/>
            </a:xfrm>
            <a:custGeom>
              <a:avLst/>
              <a:gdLst>
                <a:gd name="T0" fmla="*/ 15 w 193"/>
                <a:gd name="T1" fmla="*/ 385 h 385"/>
                <a:gd name="T2" fmla="*/ 0 w 193"/>
                <a:gd name="T3" fmla="*/ 378 h 385"/>
                <a:gd name="T4" fmla="*/ 179 w 193"/>
                <a:gd name="T5" fmla="*/ 0 h 385"/>
                <a:gd name="T6" fmla="*/ 193 w 193"/>
                <a:gd name="T7" fmla="*/ 7 h 385"/>
                <a:gd name="T8" fmla="*/ 15 w 193"/>
                <a:gd name="T9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385">
                  <a:moveTo>
                    <a:pt x="15" y="385"/>
                  </a:moveTo>
                  <a:lnTo>
                    <a:pt x="0" y="378"/>
                  </a:lnTo>
                  <a:lnTo>
                    <a:pt x="179" y="0"/>
                  </a:lnTo>
                  <a:lnTo>
                    <a:pt x="193" y="7"/>
                  </a:lnTo>
                  <a:lnTo>
                    <a:pt x="15" y="385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43" name="Freeform 311"/>
            <p:cNvSpPr/>
            <p:nvPr/>
          </p:nvSpPr>
          <p:spPr bwMode="auto">
            <a:xfrm>
              <a:off x="2998987" y="2634779"/>
              <a:ext cx="325438" cy="344488"/>
            </a:xfrm>
            <a:custGeom>
              <a:avLst/>
              <a:gdLst>
                <a:gd name="T0" fmla="*/ 194 w 205"/>
                <a:gd name="T1" fmla="*/ 217 h 217"/>
                <a:gd name="T2" fmla="*/ 0 w 205"/>
                <a:gd name="T3" fmla="*/ 11 h 217"/>
                <a:gd name="T4" fmla="*/ 13 w 205"/>
                <a:gd name="T5" fmla="*/ 0 h 217"/>
                <a:gd name="T6" fmla="*/ 205 w 205"/>
                <a:gd name="T7" fmla="*/ 205 h 217"/>
                <a:gd name="T8" fmla="*/ 194 w 205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17">
                  <a:moveTo>
                    <a:pt x="194" y="217"/>
                  </a:moveTo>
                  <a:lnTo>
                    <a:pt x="0" y="11"/>
                  </a:lnTo>
                  <a:lnTo>
                    <a:pt x="13" y="0"/>
                  </a:lnTo>
                  <a:lnTo>
                    <a:pt x="205" y="205"/>
                  </a:lnTo>
                  <a:lnTo>
                    <a:pt x="194" y="217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44" name="Freeform 312"/>
            <p:cNvSpPr/>
            <p:nvPr/>
          </p:nvSpPr>
          <p:spPr bwMode="auto">
            <a:xfrm>
              <a:off x="2719587" y="2634779"/>
              <a:ext cx="301625" cy="619125"/>
            </a:xfrm>
            <a:custGeom>
              <a:avLst/>
              <a:gdLst>
                <a:gd name="T0" fmla="*/ 16 w 190"/>
                <a:gd name="T1" fmla="*/ 390 h 390"/>
                <a:gd name="T2" fmla="*/ 0 w 190"/>
                <a:gd name="T3" fmla="*/ 383 h 390"/>
                <a:gd name="T4" fmla="*/ 175 w 190"/>
                <a:gd name="T5" fmla="*/ 0 h 390"/>
                <a:gd name="T6" fmla="*/ 190 w 190"/>
                <a:gd name="T7" fmla="*/ 6 h 390"/>
                <a:gd name="T8" fmla="*/ 16 w 190"/>
                <a:gd name="T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390">
                  <a:moveTo>
                    <a:pt x="16" y="390"/>
                  </a:moveTo>
                  <a:lnTo>
                    <a:pt x="0" y="383"/>
                  </a:lnTo>
                  <a:lnTo>
                    <a:pt x="175" y="0"/>
                  </a:lnTo>
                  <a:lnTo>
                    <a:pt x="190" y="6"/>
                  </a:lnTo>
                  <a:lnTo>
                    <a:pt x="16" y="390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45" name="Freeform 313"/>
            <p:cNvSpPr/>
            <p:nvPr/>
          </p:nvSpPr>
          <p:spPr bwMode="auto">
            <a:xfrm>
              <a:off x="2317949" y="3172942"/>
              <a:ext cx="407988" cy="87313"/>
            </a:xfrm>
            <a:custGeom>
              <a:avLst/>
              <a:gdLst>
                <a:gd name="T0" fmla="*/ 256 w 257"/>
                <a:gd name="T1" fmla="*/ 55 h 55"/>
                <a:gd name="T2" fmla="*/ 0 w 257"/>
                <a:gd name="T3" fmla="*/ 17 h 55"/>
                <a:gd name="T4" fmla="*/ 3 w 257"/>
                <a:gd name="T5" fmla="*/ 0 h 55"/>
                <a:gd name="T6" fmla="*/ 257 w 257"/>
                <a:gd name="T7" fmla="*/ 39 h 55"/>
                <a:gd name="T8" fmla="*/ 256 w 257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55">
                  <a:moveTo>
                    <a:pt x="256" y="55"/>
                  </a:moveTo>
                  <a:lnTo>
                    <a:pt x="0" y="17"/>
                  </a:lnTo>
                  <a:lnTo>
                    <a:pt x="3" y="0"/>
                  </a:lnTo>
                  <a:lnTo>
                    <a:pt x="257" y="39"/>
                  </a:lnTo>
                  <a:lnTo>
                    <a:pt x="256" y="55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46" name="Freeform 314"/>
            <p:cNvSpPr/>
            <p:nvPr/>
          </p:nvSpPr>
          <p:spPr bwMode="auto">
            <a:xfrm>
              <a:off x="2729112" y="3228504"/>
              <a:ext cx="354013" cy="228600"/>
            </a:xfrm>
            <a:custGeom>
              <a:avLst/>
              <a:gdLst>
                <a:gd name="T0" fmla="*/ 215 w 223"/>
                <a:gd name="T1" fmla="*/ 144 h 144"/>
                <a:gd name="T2" fmla="*/ 0 w 223"/>
                <a:gd name="T3" fmla="*/ 14 h 144"/>
                <a:gd name="T4" fmla="*/ 8 w 223"/>
                <a:gd name="T5" fmla="*/ 0 h 144"/>
                <a:gd name="T6" fmla="*/ 223 w 223"/>
                <a:gd name="T7" fmla="*/ 130 h 144"/>
                <a:gd name="T8" fmla="*/ 215 w 22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44">
                  <a:moveTo>
                    <a:pt x="215" y="144"/>
                  </a:moveTo>
                  <a:lnTo>
                    <a:pt x="0" y="14"/>
                  </a:lnTo>
                  <a:lnTo>
                    <a:pt x="8" y="0"/>
                  </a:lnTo>
                  <a:lnTo>
                    <a:pt x="223" y="130"/>
                  </a:lnTo>
                  <a:lnTo>
                    <a:pt x="215" y="144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47" name="Freeform 315"/>
            <p:cNvSpPr/>
            <p:nvPr/>
          </p:nvSpPr>
          <p:spPr bwMode="auto">
            <a:xfrm>
              <a:off x="2733874" y="2958629"/>
              <a:ext cx="582613" cy="290513"/>
            </a:xfrm>
            <a:custGeom>
              <a:avLst/>
              <a:gdLst>
                <a:gd name="T0" fmla="*/ 7 w 367"/>
                <a:gd name="T1" fmla="*/ 183 h 183"/>
                <a:gd name="T2" fmla="*/ 0 w 367"/>
                <a:gd name="T3" fmla="*/ 167 h 183"/>
                <a:gd name="T4" fmla="*/ 360 w 367"/>
                <a:gd name="T5" fmla="*/ 0 h 183"/>
                <a:gd name="T6" fmla="*/ 367 w 367"/>
                <a:gd name="T7" fmla="*/ 15 h 183"/>
                <a:gd name="T8" fmla="*/ 7 w 367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183">
                  <a:moveTo>
                    <a:pt x="7" y="183"/>
                  </a:moveTo>
                  <a:lnTo>
                    <a:pt x="0" y="167"/>
                  </a:lnTo>
                  <a:lnTo>
                    <a:pt x="360" y="0"/>
                  </a:lnTo>
                  <a:lnTo>
                    <a:pt x="367" y="15"/>
                  </a:lnTo>
                  <a:lnTo>
                    <a:pt x="7" y="183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48" name="Freeform 316"/>
            <p:cNvSpPr/>
            <p:nvPr/>
          </p:nvSpPr>
          <p:spPr bwMode="auto">
            <a:xfrm>
              <a:off x="2638624" y="2739554"/>
              <a:ext cx="106363" cy="495300"/>
            </a:xfrm>
            <a:custGeom>
              <a:avLst/>
              <a:gdLst>
                <a:gd name="T0" fmla="*/ 51 w 67"/>
                <a:gd name="T1" fmla="*/ 312 h 312"/>
                <a:gd name="T2" fmla="*/ 0 w 67"/>
                <a:gd name="T3" fmla="*/ 3 h 312"/>
                <a:gd name="T4" fmla="*/ 16 w 67"/>
                <a:gd name="T5" fmla="*/ 0 h 312"/>
                <a:gd name="T6" fmla="*/ 67 w 67"/>
                <a:gd name="T7" fmla="*/ 310 h 312"/>
                <a:gd name="T8" fmla="*/ 51 w 67"/>
                <a:gd name="T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12">
                  <a:moveTo>
                    <a:pt x="51" y="312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67" y="310"/>
                  </a:lnTo>
                  <a:lnTo>
                    <a:pt x="51" y="312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49" name="Freeform 317"/>
            <p:cNvSpPr/>
            <p:nvPr/>
          </p:nvSpPr>
          <p:spPr bwMode="auto">
            <a:xfrm>
              <a:off x="2303661" y="2747492"/>
              <a:ext cx="30163" cy="434975"/>
            </a:xfrm>
            <a:custGeom>
              <a:avLst/>
              <a:gdLst>
                <a:gd name="T0" fmla="*/ 2 w 19"/>
                <a:gd name="T1" fmla="*/ 274 h 274"/>
                <a:gd name="T2" fmla="*/ 0 w 19"/>
                <a:gd name="T3" fmla="*/ 0 h 274"/>
                <a:gd name="T4" fmla="*/ 16 w 19"/>
                <a:gd name="T5" fmla="*/ 0 h 274"/>
                <a:gd name="T6" fmla="*/ 19 w 19"/>
                <a:gd name="T7" fmla="*/ 274 h 274"/>
                <a:gd name="T8" fmla="*/ 2 w 19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4">
                  <a:moveTo>
                    <a:pt x="2" y="274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9" y="274"/>
                  </a:lnTo>
                  <a:lnTo>
                    <a:pt x="2" y="274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50" name="Freeform 318"/>
            <p:cNvSpPr/>
            <p:nvPr/>
          </p:nvSpPr>
          <p:spPr bwMode="auto">
            <a:xfrm>
              <a:off x="2276674" y="2072804"/>
              <a:ext cx="52388" cy="682625"/>
            </a:xfrm>
            <a:custGeom>
              <a:avLst/>
              <a:gdLst>
                <a:gd name="T0" fmla="*/ 17 w 33"/>
                <a:gd name="T1" fmla="*/ 430 h 430"/>
                <a:gd name="T2" fmla="*/ 0 w 33"/>
                <a:gd name="T3" fmla="*/ 0 h 430"/>
                <a:gd name="T4" fmla="*/ 17 w 33"/>
                <a:gd name="T5" fmla="*/ 0 h 430"/>
                <a:gd name="T6" fmla="*/ 33 w 33"/>
                <a:gd name="T7" fmla="*/ 430 h 430"/>
                <a:gd name="T8" fmla="*/ 17 w 33"/>
                <a:gd name="T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0">
                  <a:moveTo>
                    <a:pt x="17" y="43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33" y="430"/>
                  </a:lnTo>
                  <a:lnTo>
                    <a:pt x="17" y="43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51" name="Freeform 319"/>
            <p:cNvSpPr/>
            <p:nvPr/>
          </p:nvSpPr>
          <p:spPr bwMode="auto">
            <a:xfrm>
              <a:off x="2322712" y="2723679"/>
              <a:ext cx="333375" cy="50800"/>
            </a:xfrm>
            <a:custGeom>
              <a:avLst/>
              <a:gdLst>
                <a:gd name="T0" fmla="*/ 2 w 210"/>
                <a:gd name="T1" fmla="*/ 32 h 32"/>
                <a:gd name="T2" fmla="*/ 0 w 210"/>
                <a:gd name="T3" fmla="*/ 15 h 32"/>
                <a:gd name="T4" fmla="*/ 208 w 210"/>
                <a:gd name="T5" fmla="*/ 0 h 32"/>
                <a:gd name="T6" fmla="*/ 210 w 210"/>
                <a:gd name="T7" fmla="*/ 17 h 32"/>
                <a:gd name="T8" fmla="*/ 2 w 210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2">
                  <a:moveTo>
                    <a:pt x="2" y="32"/>
                  </a:moveTo>
                  <a:lnTo>
                    <a:pt x="0" y="15"/>
                  </a:lnTo>
                  <a:lnTo>
                    <a:pt x="208" y="0"/>
                  </a:lnTo>
                  <a:lnTo>
                    <a:pt x="210" y="17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52" name="Freeform 320"/>
            <p:cNvSpPr/>
            <p:nvPr/>
          </p:nvSpPr>
          <p:spPr bwMode="auto">
            <a:xfrm>
              <a:off x="1846461" y="2755429"/>
              <a:ext cx="476250" cy="320675"/>
            </a:xfrm>
            <a:custGeom>
              <a:avLst/>
              <a:gdLst>
                <a:gd name="T0" fmla="*/ 10 w 300"/>
                <a:gd name="T1" fmla="*/ 202 h 202"/>
                <a:gd name="T2" fmla="*/ 0 w 300"/>
                <a:gd name="T3" fmla="*/ 188 h 202"/>
                <a:gd name="T4" fmla="*/ 292 w 300"/>
                <a:gd name="T5" fmla="*/ 0 h 202"/>
                <a:gd name="T6" fmla="*/ 300 w 300"/>
                <a:gd name="T7" fmla="*/ 12 h 202"/>
                <a:gd name="T8" fmla="*/ 10 w 300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02">
                  <a:moveTo>
                    <a:pt x="10" y="202"/>
                  </a:moveTo>
                  <a:lnTo>
                    <a:pt x="0" y="188"/>
                  </a:lnTo>
                  <a:lnTo>
                    <a:pt x="292" y="0"/>
                  </a:lnTo>
                  <a:lnTo>
                    <a:pt x="300" y="12"/>
                  </a:lnTo>
                  <a:lnTo>
                    <a:pt x="10" y="202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53" name="Freeform 321"/>
            <p:cNvSpPr/>
            <p:nvPr/>
          </p:nvSpPr>
          <p:spPr bwMode="auto">
            <a:xfrm>
              <a:off x="1551186" y="3058642"/>
              <a:ext cx="315913" cy="539750"/>
            </a:xfrm>
            <a:custGeom>
              <a:avLst/>
              <a:gdLst>
                <a:gd name="T0" fmla="*/ 16 w 199"/>
                <a:gd name="T1" fmla="*/ 340 h 340"/>
                <a:gd name="T2" fmla="*/ 0 w 199"/>
                <a:gd name="T3" fmla="*/ 332 h 340"/>
                <a:gd name="T4" fmla="*/ 183 w 199"/>
                <a:gd name="T5" fmla="*/ 0 h 340"/>
                <a:gd name="T6" fmla="*/ 199 w 199"/>
                <a:gd name="T7" fmla="*/ 8 h 340"/>
                <a:gd name="T8" fmla="*/ 16 w 199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340">
                  <a:moveTo>
                    <a:pt x="16" y="340"/>
                  </a:moveTo>
                  <a:lnTo>
                    <a:pt x="0" y="332"/>
                  </a:lnTo>
                  <a:lnTo>
                    <a:pt x="183" y="0"/>
                  </a:lnTo>
                  <a:lnTo>
                    <a:pt x="199" y="8"/>
                  </a:lnTo>
                  <a:lnTo>
                    <a:pt x="16" y="340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54" name="Freeform 322"/>
            <p:cNvSpPr/>
            <p:nvPr/>
          </p:nvSpPr>
          <p:spPr bwMode="auto">
            <a:xfrm>
              <a:off x="1557536" y="3177704"/>
              <a:ext cx="765175" cy="412750"/>
            </a:xfrm>
            <a:custGeom>
              <a:avLst/>
              <a:gdLst>
                <a:gd name="T0" fmla="*/ 7 w 482"/>
                <a:gd name="T1" fmla="*/ 260 h 260"/>
                <a:gd name="T2" fmla="*/ 0 w 482"/>
                <a:gd name="T3" fmla="*/ 246 h 260"/>
                <a:gd name="T4" fmla="*/ 474 w 482"/>
                <a:gd name="T5" fmla="*/ 0 h 260"/>
                <a:gd name="T6" fmla="*/ 482 w 482"/>
                <a:gd name="T7" fmla="*/ 16 h 260"/>
                <a:gd name="T8" fmla="*/ 7 w 482"/>
                <a:gd name="T9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260">
                  <a:moveTo>
                    <a:pt x="7" y="260"/>
                  </a:moveTo>
                  <a:lnTo>
                    <a:pt x="0" y="246"/>
                  </a:lnTo>
                  <a:lnTo>
                    <a:pt x="474" y="0"/>
                  </a:lnTo>
                  <a:lnTo>
                    <a:pt x="482" y="16"/>
                  </a:lnTo>
                  <a:lnTo>
                    <a:pt x="7" y="260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55" name="Freeform 323"/>
            <p:cNvSpPr/>
            <p:nvPr/>
          </p:nvSpPr>
          <p:spPr bwMode="auto">
            <a:xfrm>
              <a:off x="1844874" y="3058642"/>
              <a:ext cx="193675" cy="590550"/>
            </a:xfrm>
            <a:custGeom>
              <a:avLst/>
              <a:gdLst>
                <a:gd name="T0" fmla="*/ 106 w 122"/>
                <a:gd name="T1" fmla="*/ 372 h 372"/>
                <a:gd name="T2" fmla="*/ 0 w 122"/>
                <a:gd name="T3" fmla="*/ 4 h 372"/>
                <a:gd name="T4" fmla="*/ 16 w 122"/>
                <a:gd name="T5" fmla="*/ 0 h 372"/>
                <a:gd name="T6" fmla="*/ 122 w 122"/>
                <a:gd name="T7" fmla="*/ 367 h 372"/>
                <a:gd name="T8" fmla="*/ 106 w 122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372">
                  <a:moveTo>
                    <a:pt x="106" y="372"/>
                  </a:moveTo>
                  <a:lnTo>
                    <a:pt x="0" y="4"/>
                  </a:lnTo>
                  <a:lnTo>
                    <a:pt x="16" y="0"/>
                  </a:lnTo>
                  <a:lnTo>
                    <a:pt x="122" y="367"/>
                  </a:lnTo>
                  <a:lnTo>
                    <a:pt x="106" y="372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56" name="Freeform 324"/>
            <p:cNvSpPr/>
            <p:nvPr/>
          </p:nvSpPr>
          <p:spPr bwMode="auto">
            <a:xfrm>
              <a:off x="1163836" y="2768129"/>
              <a:ext cx="407988" cy="815975"/>
            </a:xfrm>
            <a:custGeom>
              <a:avLst/>
              <a:gdLst>
                <a:gd name="T0" fmla="*/ 243 w 257"/>
                <a:gd name="T1" fmla="*/ 514 h 514"/>
                <a:gd name="T2" fmla="*/ 0 w 257"/>
                <a:gd name="T3" fmla="*/ 7 h 514"/>
                <a:gd name="T4" fmla="*/ 15 w 257"/>
                <a:gd name="T5" fmla="*/ 0 h 514"/>
                <a:gd name="T6" fmla="*/ 257 w 257"/>
                <a:gd name="T7" fmla="*/ 507 h 514"/>
                <a:gd name="T8" fmla="*/ 243 w 257"/>
                <a:gd name="T9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514">
                  <a:moveTo>
                    <a:pt x="243" y="514"/>
                  </a:moveTo>
                  <a:lnTo>
                    <a:pt x="0" y="7"/>
                  </a:lnTo>
                  <a:lnTo>
                    <a:pt x="15" y="0"/>
                  </a:lnTo>
                  <a:lnTo>
                    <a:pt x="257" y="507"/>
                  </a:lnTo>
                  <a:lnTo>
                    <a:pt x="243" y="514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57" name="Freeform 325"/>
            <p:cNvSpPr/>
            <p:nvPr/>
          </p:nvSpPr>
          <p:spPr bwMode="auto">
            <a:xfrm>
              <a:off x="990799" y="1925167"/>
              <a:ext cx="196850" cy="858838"/>
            </a:xfrm>
            <a:custGeom>
              <a:avLst/>
              <a:gdLst>
                <a:gd name="T0" fmla="*/ 109 w 124"/>
                <a:gd name="T1" fmla="*/ 541 h 541"/>
                <a:gd name="T2" fmla="*/ 0 w 124"/>
                <a:gd name="T3" fmla="*/ 3 h 541"/>
                <a:gd name="T4" fmla="*/ 15 w 124"/>
                <a:gd name="T5" fmla="*/ 0 h 541"/>
                <a:gd name="T6" fmla="*/ 124 w 124"/>
                <a:gd name="T7" fmla="*/ 536 h 541"/>
                <a:gd name="T8" fmla="*/ 109 w 124"/>
                <a:gd name="T9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541">
                  <a:moveTo>
                    <a:pt x="109" y="541"/>
                  </a:moveTo>
                  <a:lnTo>
                    <a:pt x="0" y="3"/>
                  </a:lnTo>
                  <a:lnTo>
                    <a:pt x="15" y="0"/>
                  </a:lnTo>
                  <a:lnTo>
                    <a:pt x="124" y="536"/>
                  </a:lnTo>
                  <a:lnTo>
                    <a:pt x="109" y="541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58" name="Freeform 326"/>
            <p:cNvSpPr/>
            <p:nvPr/>
          </p:nvSpPr>
          <p:spPr bwMode="auto">
            <a:xfrm>
              <a:off x="997149" y="1923579"/>
              <a:ext cx="388938" cy="328613"/>
            </a:xfrm>
            <a:custGeom>
              <a:avLst/>
              <a:gdLst>
                <a:gd name="T0" fmla="*/ 235 w 245"/>
                <a:gd name="T1" fmla="*/ 207 h 207"/>
                <a:gd name="T2" fmla="*/ 0 w 245"/>
                <a:gd name="T3" fmla="*/ 13 h 207"/>
                <a:gd name="T4" fmla="*/ 11 w 245"/>
                <a:gd name="T5" fmla="*/ 0 h 207"/>
                <a:gd name="T6" fmla="*/ 245 w 245"/>
                <a:gd name="T7" fmla="*/ 194 h 207"/>
                <a:gd name="T8" fmla="*/ 235 w 245"/>
                <a:gd name="T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207">
                  <a:moveTo>
                    <a:pt x="235" y="207"/>
                  </a:moveTo>
                  <a:lnTo>
                    <a:pt x="0" y="13"/>
                  </a:lnTo>
                  <a:lnTo>
                    <a:pt x="11" y="0"/>
                  </a:lnTo>
                  <a:lnTo>
                    <a:pt x="245" y="194"/>
                  </a:lnTo>
                  <a:lnTo>
                    <a:pt x="235" y="207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59" name="Freeform 327"/>
            <p:cNvSpPr/>
            <p:nvPr/>
          </p:nvSpPr>
          <p:spPr bwMode="auto">
            <a:xfrm>
              <a:off x="1160661" y="2241079"/>
              <a:ext cx="233363" cy="527050"/>
            </a:xfrm>
            <a:custGeom>
              <a:avLst/>
              <a:gdLst>
                <a:gd name="T0" fmla="*/ 16 w 147"/>
                <a:gd name="T1" fmla="*/ 332 h 332"/>
                <a:gd name="T2" fmla="*/ 0 w 147"/>
                <a:gd name="T3" fmla="*/ 326 h 332"/>
                <a:gd name="T4" fmla="*/ 132 w 147"/>
                <a:gd name="T5" fmla="*/ 0 h 332"/>
                <a:gd name="T6" fmla="*/ 147 w 147"/>
                <a:gd name="T7" fmla="*/ 5 h 332"/>
                <a:gd name="T8" fmla="*/ 16 w 147"/>
                <a:gd name="T9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32">
                  <a:moveTo>
                    <a:pt x="16" y="332"/>
                  </a:moveTo>
                  <a:lnTo>
                    <a:pt x="0" y="326"/>
                  </a:lnTo>
                  <a:lnTo>
                    <a:pt x="132" y="0"/>
                  </a:lnTo>
                  <a:lnTo>
                    <a:pt x="147" y="5"/>
                  </a:lnTo>
                  <a:lnTo>
                    <a:pt x="16" y="332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60" name="Freeform 328"/>
            <p:cNvSpPr/>
            <p:nvPr/>
          </p:nvSpPr>
          <p:spPr bwMode="auto">
            <a:xfrm>
              <a:off x="1371799" y="2229967"/>
              <a:ext cx="417513" cy="247650"/>
            </a:xfrm>
            <a:custGeom>
              <a:avLst/>
              <a:gdLst>
                <a:gd name="T0" fmla="*/ 256 w 263"/>
                <a:gd name="T1" fmla="*/ 156 h 156"/>
                <a:gd name="T2" fmla="*/ 0 w 263"/>
                <a:gd name="T3" fmla="*/ 14 h 156"/>
                <a:gd name="T4" fmla="*/ 7 w 263"/>
                <a:gd name="T5" fmla="*/ 0 h 156"/>
                <a:gd name="T6" fmla="*/ 263 w 263"/>
                <a:gd name="T7" fmla="*/ 142 h 156"/>
                <a:gd name="T8" fmla="*/ 256 w 263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56">
                  <a:moveTo>
                    <a:pt x="256" y="156"/>
                  </a:moveTo>
                  <a:lnTo>
                    <a:pt x="0" y="14"/>
                  </a:lnTo>
                  <a:lnTo>
                    <a:pt x="7" y="0"/>
                  </a:lnTo>
                  <a:lnTo>
                    <a:pt x="263" y="142"/>
                  </a:lnTo>
                  <a:lnTo>
                    <a:pt x="256" y="156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61" name="Freeform 329"/>
            <p:cNvSpPr/>
            <p:nvPr/>
          </p:nvSpPr>
          <p:spPr bwMode="auto">
            <a:xfrm>
              <a:off x="1763911" y="2461742"/>
              <a:ext cx="100013" cy="608013"/>
            </a:xfrm>
            <a:custGeom>
              <a:avLst/>
              <a:gdLst>
                <a:gd name="T0" fmla="*/ 46 w 63"/>
                <a:gd name="T1" fmla="*/ 383 h 383"/>
                <a:gd name="T2" fmla="*/ 0 w 63"/>
                <a:gd name="T3" fmla="*/ 3 h 383"/>
                <a:gd name="T4" fmla="*/ 16 w 63"/>
                <a:gd name="T5" fmla="*/ 0 h 383"/>
                <a:gd name="T6" fmla="*/ 63 w 63"/>
                <a:gd name="T7" fmla="*/ 381 h 383"/>
                <a:gd name="T8" fmla="*/ 46 w 63"/>
                <a:gd name="T9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83">
                  <a:moveTo>
                    <a:pt x="46" y="383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63" y="381"/>
                  </a:lnTo>
                  <a:lnTo>
                    <a:pt x="46" y="383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62" name="Freeform 330"/>
            <p:cNvSpPr/>
            <p:nvPr/>
          </p:nvSpPr>
          <p:spPr bwMode="auto">
            <a:xfrm>
              <a:off x="1778199" y="2453804"/>
              <a:ext cx="539750" cy="315913"/>
            </a:xfrm>
            <a:custGeom>
              <a:avLst/>
              <a:gdLst>
                <a:gd name="T0" fmla="*/ 333 w 340"/>
                <a:gd name="T1" fmla="*/ 199 h 199"/>
                <a:gd name="T2" fmla="*/ 0 w 340"/>
                <a:gd name="T3" fmla="*/ 14 h 199"/>
                <a:gd name="T4" fmla="*/ 7 w 340"/>
                <a:gd name="T5" fmla="*/ 0 h 199"/>
                <a:gd name="T6" fmla="*/ 340 w 340"/>
                <a:gd name="T7" fmla="*/ 184 h 199"/>
                <a:gd name="T8" fmla="*/ 333 w 340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9">
                  <a:moveTo>
                    <a:pt x="333" y="199"/>
                  </a:moveTo>
                  <a:lnTo>
                    <a:pt x="0" y="14"/>
                  </a:lnTo>
                  <a:lnTo>
                    <a:pt x="7" y="0"/>
                  </a:lnTo>
                  <a:lnTo>
                    <a:pt x="340" y="184"/>
                  </a:lnTo>
                  <a:lnTo>
                    <a:pt x="333" y="199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63" name="Freeform 331"/>
            <p:cNvSpPr/>
            <p:nvPr/>
          </p:nvSpPr>
          <p:spPr bwMode="auto">
            <a:xfrm>
              <a:off x="1716286" y="2145829"/>
              <a:ext cx="76200" cy="322263"/>
            </a:xfrm>
            <a:custGeom>
              <a:avLst/>
              <a:gdLst>
                <a:gd name="T0" fmla="*/ 32 w 48"/>
                <a:gd name="T1" fmla="*/ 203 h 203"/>
                <a:gd name="T2" fmla="*/ 0 w 48"/>
                <a:gd name="T3" fmla="*/ 2 h 203"/>
                <a:gd name="T4" fmla="*/ 16 w 48"/>
                <a:gd name="T5" fmla="*/ 0 h 203"/>
                <a:gd name="T6" fmla="*/ 48 w 48"/>
                <a:gd name="T7" fmla="*/ 201 h 203"/>
                <a:gd name="T8" fmla="*/ 32 w 48"/>
                <a:gd name="T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03">
                  <a:moveTo>
                    <a:pt x="32" y="203"/>
                  </a:moveTo>
                  <a:lnTo>
                    <a:pt x="0" y="2"/>
                  </a:lnTo>
                  <a:lnTo>
                    <a:pt x="16" y="0"/>
                  </a:lnTo>
                  <a:lnTo>
                    <a:pt x="48" y="201"/>
                  </a:lnTo>
                  <a:lnTo>
                    <a:pt x="32" y="203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64" name="Freeform 332"/>
            <p:cNvSpPr/>
            <p:nvPr/>
          </p:nvSpPr>
          <p:spPr bwMode="auto">
            <a:xfrm>
              <a:off x="1170186" y="2449042"/>
              <a:ext cx="611188" cy="317500"/>
            </a:xfrm>
            <a:custGeom>
              <a:avLst/>
              <a:gdLst>
                <a:gd name="T0" fmla="*/ 7 w 385"/>
                <a:gd name="T1" fmla="*/ 200 h 200"/>
                <a:gd name="T2" fmla="*/ 0 w 385"/>
                <a:gd name="T3" fmla="*/ 184 h 200"/>
                <a:gd name="T4" fmla="*/ 378 w 385"/>
                <a:gd name="T5" fmla="*/ 0 h 200"/>
                <a:gd name="T6" fmla="*/ 385 w 385"/>
                <a:gd name="T7" fmla="*/ 15 h 200"/>
                <a:gd name="T8" fmla="*/ 7 w 385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200">
                  <a:moveTo>
                    <a:pt x="7" y="200"/>
                  </a:moveTo>
                  <a:lnTo>
                    <a:pt x="0" y="184"/>
                  </a:lnTo>
                  <a:lnTo>
                    <a:pt x="378" y="0"/>
                  </a:lnTo>
                  <a:lnTo>
                    <a:pt x="385" y="15"/>
                  </a:lnTo>
                  <a:lnTo>
                    <a:pt x="7" y="200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65" name="Freeform 333"/>
            <p:cNvSpPr/>
            <p:nvPr/>
          </p:nvSpPr>
          <p:spPr bwMode="auto">
            <a:xfrm>
              <a:off x="1174949" y="2745904"/>
              <a:ext cx="677863" cy="317500"/>
            </a:xfrm>
            <a:custGeom>
              <a:avLst/>
              <a:gdLst>
                <a:gd name="T0" fmla="*/ 420 w 427"/>
                <a:gd name="T1" fmla="*/ 200 h 200"/>
                <a:gd name="T2" fmla="*/ 0 w 427"/>
                <a:gd name="T3" fmla="*/ 14 h 200"/>
                <a:gd name="T4" fmla="*/ 7 w 427"/>
                <a:gd name="T5" fmla="*/ 0 h 200"/>
                <a:gd name="T6" fmla="*/ 427 w 427"/>
                <a:gd name="T7" fmla="*/ 186 h 200"/>
                <a:gd name="T8" fmla="*/ 420 w 42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200">
                  <a:moveTo>
                    <a:pt x="420" y="200"/>
                  </a:moveTo>
                  <a:lnTo>
                    <a:pt x="0" y="14"/>
                  </a:lnTo>
                  <a:lnTo>
                    <a:pt x="7" y="0"/>
                  </a:lnTo>
                  <a:lnTo>
                    <a:pt x="427" y="186"/>
                  </a:lnTo>
                  <a:lnTo>
                    <a:pt x="420" y="200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66" name="Freeform 334"/>
            <p:cNvSpPr/>
            <p:nvPr/>
          </p:nvSpPr>
          <p:spPr bwMode="auto">
            <a:xfrm>
              <a:off x="1859161" y="2958629"/>
              <a:ext cx="1447801" cy="119063"/>
            </a:xfrm>
            <a:custGeom>
              <a:avLst/>
              <a:gdLst>
                <a:gd name="T0" fmla="*/ 2 w 912"/>
                <a:gd name="T1" fmla="*/ 75 h 75"/>
                <a:gd name="T2" fmla="*/ 0 w 912"/>
                <a:gd name="T3" fmla="*/ 59 h 75"/>
                <a:gd name="T4" fmla="*/ 911 w 912"/>
                <a:gd name="T5" fmla="*/ 0 h 75"/>
                <a:gd name="T6" fmla="*/ 912 w 912"/>
                <a:gd name="T7" fmla="*/ 15 h 75"/>
                <a:gd name="T8" fmla="*/ 2 w 91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75">
                  <a:moveTo>
                    <a:pt x="2" y="75"/>
                  </a:moveTo>
                  <a:lnTo>
                    <a:pt x="0" y="59"/>
                  </a:lnTo>
                  <a:lnTo>
                    <a:pt x="911" y="0"/>
                  </a:lnTo>
                  <a:lnTo>
                    <a:pt x="912" y="15"/>
                  </a:lnTo>
                  <a:lnTo>
                    <a:pt x="2" y="75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67" name="Freeform 335"/>
            <p:cNvSpPr/>
            <p:nvPr/>
          </p:nvSpPr>
          <p:spPr bwMode="auto">
            <a:xfrm>
              <a:off x="3003749" y="2361729"/>
              <a:ext cx="596900" cy="287338"/>
            </a:xfrm>
            <a:custGeom>
              <a:avLst/>
              <a:gdLst>
                <a:gd name="T0" fmla="*/ 7 w 376"/>
                <a:gd name="T1" fmla="*/ 181 h 181"/>
                <a:gd name="T2" fmla="*/ 0 w 376"/>
                <a:gd name="T3" fmla="*/ 165 h 181"/>
                <a:gd name="T4" fmla="*/ 370 w 376"/>
                <a:gd name="T5" fmla="*/ 0 h 181"/>
                <a:gd name="T6" fmla="*/ 376 w 376"/>
                <a:gd name="T7" fmla="*/ 16 h 181"/>
                <a:gd name="T8" fmla="*/ 7 w 376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81">
                  <a:moveTo>
                    <a:pt x="7" y="181"/>
                  </a:moveTo>
                  <a:lnTo>
                    <a:pt x="0" y="165"/>
                  </a:lnTo>
                  <a:lnTo>
                    <a:pt x="370" y="0"/>
                  </a:lnTo>
                  <a:lnTo>
                    <a:pt x="376" y="16"/>
                  </a:lnTo>
                  <a:lnTo>
                    <a:pt x="7" y="181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68" name="Freeform 336"/>
            <p:cNvSpPr/>
            <p:nvPr/>
          </p:nvSpPr>
          <p:spPr bwMode="auto">
            <a:xfrm>
              <a:off x="2646562" y="2623667"/>
              <a:ext cx="366713" cy="122238"/>
            </a:xfrm>
            <a:custGeom>
              <a:avLst/>
              <a:gdLst>
                <a:gd name="T0" fmla="*/ 4 w 231"/>
                <a:gd name="T1" fmla="*/ 77 h 77"/>
                <a:gd name="T2" fmla="*/ 0 w 231"/>
                <a:gd name="T3" fmla="*/ 62 h 77"/>
                <a:gd name="T4" fmla="*/ 226 w 231"/>
                <a:gd name="T5" fmla="*/ 0 h 77"/>
                <a:gd name="T6" fmla="*/ 231 w 231"/>
                <a:gd name="T7" fmla="*/ 16 h 77"/>
                <a:gd name="T8" fmla="*/ 4 w 231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77">
                  <a:moveTo>
                    <a:pt x="4" y="77"/>
                  </a:moveTo>
                  <a:lnTo>
                    <a:pt x="0" y="62"/>
                  </a:lnTo>
                  <a:lnTo>
                    <a:pt x="226" y="0"/>
                  </a:lnTo>
                  <a:lnTo>
                    <a:pt x="231" y="16"/>
                  </a:lnTo>
                  <a:lnTo>
                    <a:pt x="4" y="77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69" name="Freeform 337"/>
            <p:cNvSpPr/>
            <p:nvPr/>
          </p:nvSpPr>
          <p:spPr bwMode="auto">
            <a:xfrm>
              <a:off x="3548262" y="1604492"/>
              <a:ext cx="60325" cy="771525"/>
            </a:xfrm>
            <a:custGeom>
              <a:avLst/>
              <a:gdLst>
                <a:gd name="T0" fmla="*/ 21 w 38"/>
                <a:gd name="T1" fmla="*/ 486 h 486"/>
                <a:gd name="T2" fmla="*/ 0 w 38"/>
                <a:gd name="T3" fmla="*/ 1 h 486"/>
                <a:gd name="T4" fmla="*/ 16 w 38"/>
                <a:gd name="T5" fmla="*/ 0 h 486"/>
                <a:gd name="T6" fmla="*/ 38 w 38"/>
                <a:gd name="T7" fmla="*/ 484 h 486"/>
                <a:gd name="T8" fmla="*/ 21 w 38"/>
                <a:gd name="T9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86">
                  <a:moveTo>
                    <a:pt x="21" y="486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38" y="484"/>
                  </a:lnTo>
                  <a:lnTo>
                    <a:pt x="21" y="486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70" name="Freeform 338"/>
            <p:cNvSpPr/>
            <p:nvPr/>
          </p:nvSpPr>
          <p:spPr bwMode="auto">
            <a:xfrm>
              <a:off x="3133924" y="1121892"/>
              <a:ext cx="436563" cy="495300"/>
            </a:xfrm>
            <a:custGeom>
              <a:avLst/>
              <a:gdLst>
                <a:gd name="T0" fmla="*/ 263 w 275"/>
                <a:gd name="T1" fmla="*/ 312 h 312"/>
                <a:gd name="T2" fmla="*/ 0 w 275"/>
                <a:gd name="T3" fmla="*/ 11 h 312"/>
                <a:gd name="T4" fmla="*/ 13 w 275"/>
                <a:gd name="T5" fmla="*/ 0 h 312"/>
                <a:gd name="T6" fmla="*/ 275 w 275"/>
                <a:gd name="T7" fmla="*/ 301 h 312"/>
                <a:gd name="T8" fmla="*/ 263 w 275"/>
                <a:gd name="T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312">
                  <a:moveTo>
                    <a:pt x="263" y="312"/>
                  </a:moveTo>
                  <a:lnTo>
                    <a:pt x="0" y="11"/>
                  </a:lnTo>
                  <a:lnTo>
                    <a:pt x="13" y="0"/>
                  </a:lnTo>
                  <a:lnTo>
                    <a:pt x="275" y="301"/>
                  </a:lnTo>
                  <a:lnTo>
                    <a:pt x="263" y="312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71" name="Freeform 339"/>
            <p:cNvSpPr/>
            <p:nvPr/>
          </p:nvSpPr>
          <p:spPr bwMode="auto">
            <a:xfrm>
              <a:off x="3216474" y="1602904"/>
              <a:ext cx="347663" cy="271463"/>
            </a:xfrm>
            <a:custGeom>
              <a:avLst/>
              <a:gdLst>
                <a:gd name="T0" fmla="*/ 11 w 219"/>
                <a:gd name="T1" fmla="*/ 171 h 171"/>
                <a:gd name="T2" fmla="*/ 0 w 219"/>
                <a:gd name="T3" fmla="*/ 157 h 171"/>
                <a:gd name="T4" fmla="*/ 209 w 219"/>
                <a:gd name="T5" fmla="*/ 0 h 171"/>
                <a:gd name="T6" fmla="*/ 219 w 219"/>
                <a:gd name="T7" fmla="*/ 12 h 171"/>
                <a:gd name="T8" fmla="*/ 11 w 219"/>
                <a:gd name="T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71">
                  <a:moveTo>
                    <a:pt x="11" y="171"/>
                  </a:moveTo>
                  <a:lnTo>
                    <a:pt x="0" y="157"/>
                  </a:lnTo>
                  <a:lnTo>
                    <a:pt x="209" y="0"/>
                  </a:lnTo>
                  <a:lnTo>
                    <a:pt x="219" y="12"/>
                  </a:lnTo>
                  <a:lnTo>
                    <a:pt x="11" y="171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72" name="Freeform 340"/>
            <p:cNvSpPr/>
            <p:nvPr/>
          </p:nvSpPr>
          <p:spPr bwMode="auto">
            <a:xfrm>
              <a:off x="2865637" y="1855317"/>
              <a:ext cx="371475" cy="320675"/>
            </a:xfrm>
            <a:custGeom>
              <a:avLst/>
              <a:gdLst>
                <a:gd name="T0" fmla="*/ 10 w 234"/>
                <a:gd name="T1" fmla="*/ 202 h 202"/>
                <a:gd name="T2" fmla="*/ 0 w 234"/>
                <a:gd name="T3" fmla="*/ 190 h 202"/>
                <a:gd name="T4" fmla="*/ 224 w 234"/>
                <a:gd name="T5" fmla="*/ 0 h 202"/>
                <a:gd name="T6" fmla="*/ 234 w 234"/>
                <a:gd name="T7" fmla="*/ 12 h 202"/>
                <a:gd name="T8" fmla="*/ 10 w 234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02">
                  <a:moveTo>
                    <a:pt x="10" y="202"/>
                  </a:moveTo>
                  <a:lnTo>
                    <a:pt x="0" y="190"/>
                  </a:lnTo>
                  <a:lnTo>
                    <a:pt x="224" y="0"/>
                  </a:lnTo>
                  <a:lnTo>
                    <a:pt x="234" y="12"/>
                  </a:lnTo>
                  <a:lnTo>
                    <a:pt x="10" y="202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73" name="Freeform 341"/>
            <p:cNvSpPr/>
            <p:nvPr/>
          </p:nvSpPr>
          <p:spPr bwMode="auto">
            <a:xfrm>
              <a:off x="2287786" y="2072804"/>
              <a:ext cx="592138" cy="103188"/>
            </a:xfrm>
            <a:custGeom>
              <a:avLst/>
              <a:gdLst>
                <a:gd name="T0" fmla="*/ 370 w 373"/>
                <a:gd name="T1" fmla="*/ 65 h 65"/>
                <a:gd name="T2" fmla="*/ 0 w 373"/>
                <a:gd name="T3" fmla="*/ 16 h 65"/>
                <a:gd name="T4" fmla="*/ 3 w 373"/>
                <a:gd name="T5" fmla="*/ 0 h 65"/>
                <a:gd name="T6" fmla="*/ 373 w 373"/>
                <a:gd name="T7" fmla="*/ 48 h 65"/>
                <a:gd name="T8" fmla="*/ 370 w 373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65">
                  <a:moveTo>
                    <a:pt x="370" y="65"/>
                  </a:moveTo>
                  <a:lnTo>
                    <a:pt x="0" y="16"/>
                  </a:lnTo>
                  <a:lnTo>
                    <a:pt x="3" y="0"/>
                  </a:lnTo>
                  <a:lnTo>
                    <a:pt x="373" y="48"/>
                  </a:lnTo>
                  <a:lnTo>
                    <a:pt x="370" y="65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74" name="Freeform 342"/>
            <p:cNvSpPr/>
            <p:nvPr/>
          </p:nvSpPr>
          <p:spPr bwMode="auto">
            <a:xfrm>
              <a:off x="1727399" y="2079154"/>
              <a:ext cx="560388" cy="79375"/>
            </a:xfrm>
            <a:custGeom>
              <a:avLst/>
              <a:gdLst>
                <a:gd name="T0" fmla="*/ 2 w 353"/>
                <a:gd name="T1" fmla="*/ 50 h 50"/>
                <a:gd name="T2" fmla="*/ 0 w 353"/>
                <a:gd name="T3" fmla="*/ 35 h 50"/>
                <a:gd name="T4" fmla="*/ 351 w 353"/>
                <a:gd name="T5" fmla="*/ 0 h 50"/>
                <a:gd name="T6" fmla="*/ 353 w 353"/>
                <a:gd name="T7" fmla="*/ 17 h 50"/>
                <a:gd name="T8" fmla="*/ 2 w 35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50">
                  <a:moveTo>
                    <a:pt x="2" y="50"/>
                  </a:moveTo>
                  <a:lnTo>
                    <a:pt x="0" y="35"/>
                  </a:lnTo>
                  <a:lnTo>
                    <a:pt x="351" y="0"/>
                  </a:lnTo>
                  <a:lnTo>
                    <a:pt x="353" y="17"/>
                  </a:lnTo>
                  <a:lnTo>
                    <a:pt x="2" y="50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75" name="Freeform 343"/>
            <p:cNvSpPr/>
            <p:nvPr/>
          </p:nvSpPr>
          <p:spPr bwMode="auto">
            <a:xfrm>
              <a:off x="1001911" y="1918817"/>
              <a:ext cx="731838" cy="246063"/>
            </a:xfrm>
            <a:custGeom>
              <a:avLst/>
              <a:gdLst>
                <a:gd name="T0" fmla="*/ 455 w 461"/>
                <a:gd name="T1" fmla="*/ 155 h 155"/>
                <a:gd name="T2" fmla="*/ 0 w 461"/>
                <a:gd name="T3" fmla="*/ 16 h 155"/>
                <a:gd name="T4" fmla="*/ 5 w 461"/>
                <a:gd name="T5" fmla="*/ 0 h 155"/>
                <a:gd name="T6" fmla="*/ 461 w 461"/>
                <a:gd name="T7" fmla="*/ 140 h 155"/>
                <a:gd name="T8" fmla="*/ 455 w 461"/>
                <a:gd name="T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155">
                  <a:moveTo>
                    <a:pt x="455" y="155"/>
                  </a:moveTo>
                  <a:lnTo>
                    <a:pt x="0" y="16"/>
                  </a:lnTo>
                  <a:lnTo>
                    <a:pt x="5" y="0"/>
                  </a:lnTo>
                  <a:lnTo>
                    <a:pt x="461" y="140"/>
                  </a:lnTo>
                  <a:lnTo>
                    <a:pt x="455" y="155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76" name="Freeform 344"/>
            <p:cNvSpPr/>
            <p:nvPr/>
          </p:nvSpPr>
          <p:spPr bwMode="auto">
            <a:xfrm>
              <a:off x="1378149" y="2145829"/>
              <a:ext cx="346075" cy="112713"/>
            </a:xfrm>
            <a:custGeom>
              <a:avLst/>
              <a:gdLst>
                <a:gd name="T0" fmla="*/ 5 w 218"/>
                <a:gd name="T1" fmla="*/ 71 h 71"/>
                <a:gd name="T2" fmla="*/ 0 w 218"/>
                <a:gd name="T3" fmla="*/ 54 h 71"/>
                <a:gd name="T4" fmla="*/ 215 w 218"/>
                <a:gd name="T5" fmla="*/ 0 h 71"/>
                <a:gd name="T6" fmla="*/ 218 w 218"/>
                <a:gd name="T7" fmla="*/ 15 h 71"/>
                <a:gd name="T8" fmla="*/ 5 w 218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71">
                  <a:moveTo>
                    <a:pt x="5" y="71"/>
                  </a:moveTo>
                  <a:lnTo>
                    <a:pt x="0" y="54"/>
                  </a:lnTo>
                  <a:lnTo>
                    <a:pt x="215" y="0"/>
                  </a:lnTo>
                  <a:lnTo>
                    <a:pt x="218" y="15"/>
                  </a:lnTo>
                  <a:lnTo>
                    <a:pt x="5" y="71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77" name="Freeform 345"/>
            <p:cNvSpPr/>
            <p:nvPr/>
          </p:nvSpPr>
          <p:spPr bwMode="auto">
            <a:xfrm>
              <a:off x="1773436" y="2152179"/>
              <a:ext cx="1100138" cy="309563"/>
            </a:xfrm>
            <a:custGeom>
              <a:avLst/>
              <a:gdLst>
                <a:gd name="T0" fmla="*/ 0 w 496"/>
                <a:gd name="T1" fmla="*/ 140 h 140"/>
                <a:gd name="T2" fmla="*/ 0 w 496"/>
                <a:gd name="T3" fmla="*/ 140 h 140"/>
                <a:gd name="T4" fmla="*/ 1 w 496"/>
                <a:gd name="T5" fmla="*/ 135 h 140"/>
                <a:gd name="T6" fmla="*/ 1 w 496"/>
                <a:gd name="T7" fmla="*/ 129 h 140"/>
                <a:gd name="T8" fmla="*/ 493 w 496"/>
                <a:gd name="T9" fmla="*/ 0 h 140"/>
                <a:gd name="T10" fmla="*/ 496 w 496"/>
                <a:gd name="T11" fmla="*/ 11 h 140"/>
                <a:gd name="T12" fmla="*/ 0 w 496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6" h="140">
                  <a:moveTo>
                    <a:pt x="0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15" y="127"/>
                    <a:pt x="361" y="35"/>
                    <a:pt x="493" y="0"/>
                  </a:cubicBezTo>
                  <a:cubicBezTo>
                    <a:pt x="496" y="11"/>
                    <a:pt x="496" y="11"/>
                    <a:pt x="496" y="11"/>
                  </a:cubicBezTo>
                  <a:cubicBezTo>
                    <a:pt x="44" y="132"/>
                    <a:pt x="5" y="140"/>
                    <a:pt x="0" y="140"/>
                  </a:cubicBez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78" name="Freeform 346"/>
            <p:cNvSpPr/>
            <p:nvPr/>
          </p:nvSpPr>
          <p:spPr bwMode="auto">
            <a:xfrm>
              <a:off x="1773436" y="2085504"/>
              <a:ext cx="522288" cy="379413"/>
            </a:xfrm>
            <a:custGeom>
              <a:avLst/>
              <a:gdLst>
                <a:gd name="T0" fmla="*/ 8 w 329"/>
                <a:gd name="T1" fmla="*/ 239 h 239"/>
                <a:gd name="T2" fmla="*/ 0 w 329"/>
                <a:gd name="T3" fmla="*/ 225 h 239"/>
                <a:gd name="T4" fmla="*/ 321 w 329"/>
                <a:gd name="T5" fmla="*/ 0 h 239"/>
                <a:gd name="T6" fmla="*/ 329 w 329"/>
                <a:gd name="T7" fmla="*/ 14 h 239"/>
                <a:gd name="T8" fmla="*/ 8 w 329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239">
                  <a:moveTo>
                    <a:pt x="8" y="239"/>
                  </a:moveTo>
                  <a:lnTo>
                    <a:pt x="0" y="225"/>
                  </a:lnTo>
                  <a:lnTo>
                    <a:pt x="321" y="0"/>
                  </a:lnTo>
                  <a:lnTo>
                    <a:pt x="329" y="14"/>
                  </a:lnTo>
                  <a:lnTo>
                    <a:pt x="8" y="239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79" name="Freeform 347"/>
            <p:cNvSpPr/>
            <p:nvPr/>
          </p:nvSpPr>
          <p:spPr bwMode="auto">
            <a:xfrm>
              <a:off x="2300486" y="1855317"/>
              <a:ext cx="925513" cy="230188"/>
            </a:xfrm>
            <a:custGeom>
              <a:avLst/>
              <a:gdLst>
                <a:gd name="T0" fmla="*/ 3 w 583"/>
                <a:gd name="T1" fmla="*/ 145 h 145"/>
                <a:gd name="T2" fmla="*/ 0 w 583"/>
                <a:gd name="T3" fmla="*/ 128 h 145"/>
                <a:gd name="T4" fmla="*/ 578 w 583"/>
                <a:gd name="T5" fmla="*/ 0 h 145"/>
                <a:gd name="T6" fmla="*/ 583 w 583"/>
                <a:gd name="T7" fmla="*/ 15 h 145"/>
                <a:gd name="T8" fmla="*/ 3 w 583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145">
                  <a:moveTo>
                    <a:pt x="3" y="145"/>
                  </a:moveTo>
                  <a:lnTo>
                    <a:pt x="0" y="128"/>
                  </a:lnTo>
                  <a:lnTo>
                    <a:pt x="578" y="0"/>
                  </a:lnTo>
                  <a:lnTo>
                    <a:pt x="583" y="15"/>
                  </a:lnTo>
                  <a:lnTo>
                    <a:pt x="3" y="145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80" name="Freeform 348"/>
            <p:cNvSpPr/>
            <p:nvPr/>
          </p:nvSpPr>
          <p:spPr bwMode="auto">
            <a:xfrm>
              <a:off x="2864049" y="2168054"/>
              <a:ext cx="161925" cy="465138"/>
            </a:xfrm>
            <a:custGeom>
              <a:avLst/>
              <a:gdLst>
                <a:gd name="T0" fmla="*/ 85 w 102"/>
                <a:gd name="T1" fmla="*/ 293 h 293"/>
                <a:gd name="T2" fmla="*/ 0 w 102"/>
                <a:gd name="T3" fmla="*/ 4 h 293"/>
                <a:gd name="T4" fmla="*/ 17 w 102"/>
                <a:gd name="T5" fmla="*/ 0 h 293"/>
                <a:gd name="T6" fmla="*/ 102 w 102"/>
                <a:gd name="T7" fmla="*/ 289 h 293"/>
                <a:gd name="T8" fmla="*/ 85 w 102"/>
                <a:gd name="T9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93">
                  <a:moveTo>
                    <a:pt x="85" y="293"/>
                  </a:moveTo>
                  <a:lnTo>
                    <a:pt x="0" y="4"/>
                  </a:lnTo>
                  <a:lnTo>
                    <a:pt x="17" y="0"/>
                  </a:lnTo>
                  <a:lnTo>
                    <a:pt x="102" y="289"/>
                  </a:lnTo>
                  <a:lnTo>
                    <a:pt x="85" y="293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81" name="Freeform 349"/>
            <p:cNvSpPr/>
            <p:nvPr/>
          </p:nvSpPr>
          <p:spPr bwMode="auto">
            <a:xfrm>
              <a:off x="2616399" y="1496542"/>
              <a:ext cx="935038" cy="123825"/>
            </a:xfrm>
            <a:custGeom>
              <a:avLst/>
              <a:gdLst>
                <a:gd name="T0" fmla="*/ 587 w 589"/>
                <a:gd name="T1" fmla="*/ 78 h 78"/>
                <a:gd name="T2" fmla="*/ 0 w 589"/>
                <a:gd name="T3" fmla="*/ 16 h 78"/>
                <a:gd name="T4" fmla="*/ 1 w 589"/>
                <a:gd name="T5" fmla="*/ 0 h 78"/>
                <a:gd name="T6" fmla="*/ 589 w 589"/>
                <a:gd name="T7" fmla="*/ 61 h 78"/>
                <a:gd name="T8" fmla="*/ 587 w 589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9" h="78">
                  <a:moveTo>
                    <a:pt x="587" y="78"/>
                  </a:moveTo>
                  <a:lnTo>
                    <a:pt x="0" y="16"/>
                  </a:lnTo>
                  <a:lnTo>
                    <a:pt x="1" y="0"/>
                  </a:lnTo>
                  <a:lnTo>
                    <a:pt x="589" y="61"/>
                  </a:lnTo>
                  <a:lnTo>
                    <a:pt x="587" y="78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82" name="Freeform 350"/>
            <p:cNvSpPr/>
            <p:nvPr/>
          </p:nvSpPr>
          <p:spPr bwMode="auto">
            <a:xfrm>
              <a:off x="2613224" y="1123479"/>
              <a:ext cx="534988" cy="392113"/>
            </a:xfrm>
            <a:custGeom>
              <a:avLst/>
              <a:gdLst>
                <a:gd name="T0" fmla="*/ 10 w 337"/>
                <a:gd name="T1" fmla="*/ 247 h 247"/>
                <a:gd name="T2" fmla="*/ 0 w 337"/>
                <a:gd name="T3" fmla="*/ 233 h 247"/>
                <a:gd name="T4" fmla="*/ 327 w 337"/>
                <a:gd name="T5" fmla="*/ 0 h 247"/>
                <a:gd name="T6" fmla="*/ 337 w 337"/>
                <a:gd name="T7" fmla="*/ 13 h 247"/>
                <a:gd name="T8" fmla="*/ 10 w 337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247">
                  <a:moveTo>
                    <a:pt x="10" y="247"/>
                  </a:moveTo>
                  <a:lnTo>
                    <a:pt x="0" y="233"/>
                  </a:lnTo>
                  <a:lnTo>
                    <a:pt x="327" y="0"/>
                  </a:lnTo>
                  <a:lnTo>
                    <a:pt x="337" y="13"/>
                  </a:lnTo>
                  <a:lnTo>
                    <a:pt x="10" y="247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83" name="Freeform 351"/>
            <p:cNvSpPr/>
            <p:nvPr/>
          </p:nvSpPr>
          <p:spPr bwMode="auto">
            <a:xfrm>
              <a:off x="990799" y="1345729"/>
              <a:ext cx="257175" cy="582613"/>
            </a:xfrm>
            <a:custGeom>
              <a:avLst/>
              <a:gdLst>
                <a:gd name="T0" fmla="*/ 15 w 162"/>
                <a:gd name="T1" fmla="*/ 367 h 367"/>
                <a:gd name="T2" fmla="*/ 0 w 162"/>
                <a:gd name="T3" fmla="*/ 361 h 367"/>
                <a:gd name="T4" fmla="*/ 147 w 162"/>
                <a:gd name="T5" fmla="*/ 0 h 367"/>
                <a:gd name="T6" fmla="*/ 162 w 162"/>
                <a:gd name="T7" fmla="*/ 5 h 367"/>
                <a:gd name="T8" fmla="*/ 15 w 162"/>
                <a:gd name="T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367">
                  <a:moveTo>
                    <a:pt x="15" y="367"/>
                  </a:moveTo>
                  <a:lnTo>
                    <a:pt x="0" y="361"/>
                  </a:lnTo>
                  <a:lnTo>
                    <a:pt x="147" y="0"/>
                  </a:lnTo>
                  <a:lnTo>
                    <a:pt x="162" y="5"/>
                  </a:lnTo>
                  <a:lnTo>
                    <a:pt x="15" y="367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84" name="Freeform 352"/>
            <p:cNvSpPr/>
            <p:nvPr/>
          </p:nvSpPr>
          <p:spPr bwMode="auto">
            <a:xfrm>
              <a:off x="1236861" y="1334617"/>
              <a:ext cx="404813" cy="558800"/>
            </a:xfrm>
            <a:custGeom>
              <a:avLst/>
              <a:gdLst>
                <a:gd name="T0" fmla="*/ 242 w 255"/>
                <a:gd name="T1" fmla="*/ 352 h 352"/>
                <a:gd name="T2" fmla="*/ 0 w 255"/>
                <a:gd name="T3" fmla="*/ 10 h 352"/>
                <a:gd name="T4" fmla="*/ 13 w 255"/>
                <a:gd name="T5" fmla="*/ 0 h 352"/>
                <a:gd name="T6" fmla="*/ 255 w 255"/>
                <a:gd name="T7" fmla="*/ 343 h 352"/>
                <a:gd name="T8" fmla="*/ 242 w 255"/>
                <a:gd name="T9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352">
                  <a:moveTo>
                    <a:pt x="242" y="352"/>
                  </a:moveTo>
                  <a:lnTo>
                    <a:pt x="0" y="10"/>
                  </a:lnTo>
                  <a:lnTo>
                    <a:pt x="13" y="0"/>
                  </a:lnTo>
                  <a:lnTo>
                    <a:pt x="255" y="343"/>
                  </a:lnTo>
                  <a:lnTo>
                    <a:pt x="242" y="352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85" name="Freeform 353"/>
            <p:cNvSpPr/>
            <p:nvPr/>
          </p:nvSpPr>
          <p:spPr bwMode="auto">
            <a:xfrm>
              <a:off x="1640086" y="1863254"/>
              <a:ext cx="666750" cy="231775"/>
            </a:xfrm>
            <a:custGeom>
              <a:avLst/>
              <a:gdLst>
                <a:gd name="T0" fmla="*/ 415 w 420"/>
                <a:gd name="T1" fmla="*/ 146 h 146"/>
                <a:gd name="T2" fmla="*/ 0 w 420"/>
                <a:gd name="T3" fmla="*/ 16 h 146"/>
                <a:gd name="T4" fmla="*/ 6 w 420"/>
                <a:gd name="T5" fmla="*/ 0 h 146"/>
                <a:gd name="T6" fmla="*/ 420 w 420"/>
                <a:gd name="T7" fmla="*/ 130 h 146"/>
                <a:gd name="T8" fmla="*/ 415 w 420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146">
                  <a:moveTo>
                    <a:pt x="415" y="146"/>
                  </a:moveTo>
                  <a:lnTo>
                    <a:pt x="0" y="16"/>
                  </a:lnTo>
                  <a:lnTo>
                    <a:pt x="6" y="0"/>
                  </a:lnTo>
                  <a:lnTo>
                    <a:pt x="420" y="130"/>
                  </a:lnTo>
                  <a:lnTo>
                    <a:pt x="415" y="146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86" name="Freeform 354"/>
            <p:cNvSpPr/>
            <p:nvPr/>
          </p:nvSpPr>
          <p:spPr bwMode="auto">
            <a:xfrm>
              <a:off x="1624211" y="1872779"/>
              <a:ext cx="111125" cy="280988"/>
            </a:xfrm>
            <a:custGeom>
              <a:avLst/>
              <a:gdLst>
                <a:gd name="T0" fmla="*/ 53 w 70"/>
                <a:gd name="T1" fmla="*/ 177 h 177"/>
                <a:gd name="T2" fmla="*/ 0 w 70"/>
                <a:gd name="T3" fmla="*/ 4 h 177"/>
                <a:gd name="T4" fmla="*/ 17 w 70"/>
                <a:gd name="T5" fmla="*/ 0 h 177"/>
                <a:gd name="T6" fmla="*/ 70 w 70"/>
                <a:gd name="T7" fmla="*/ 172 h 177"/>
                <a:gd name="T8" fmla="*/ 53 w 70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77">
                  <a:moveTo>
                    <a:pt x="53" y="177"/>
                  </a:moveTo>
                  <a:lnTo>
                    <a:pt x="0" y="4"/>
                  </a:lnTo>
                  <a:lnTo>
                    <a:pt x="17" y="0"/>
                  </a:lnTo>
                  <a:lnTo>
                    <a:pt x="70" y="172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87" name="Freeform 355"/>
            <p:cNvSpPr/>
            <p:nvPr/>
          </p:nvSpPr>
          <p:spPr bwMode="auto">
            <a:xfrm>
              <a:off x="1367036" y="1866429"/>
              <a:ext cx="277813" cy="382588"/>
            </a:xfrm>
            <a:custGeom>
              <a:avLst/>
              <a:gdLst>
                <a:gd name="T0" fmla="*/ 13 w 175"/>
                <a:gd name="T1" fmla="*/ 241 h 241"/>
                <a:gd name="T2" fmla="*/ 0 w 175"/>
                <a:gd name="T3" fmla="*/ 231 h 241"/>
                <a:gd name="T4" fmla="*/ 162 w 175"/>
                <a:gd name="T5" fmla="*/ 0 h 241"/>
                <a:gd name="T6" fmla="*/ 175 w 175"/>
                <a:gd name="T7" fmla="*/ 10 h 241"/>
                <a:gd name="T8" fmla="*/ 13 w 175"/>
                <a:gd name="T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41">
                  <a:moveTo>
                    <a:pt x="13" y="241"/>
                  </a:moveTo>
                  <a:lnTo>
                    <a:pt x="0" y="231"/>
                  </a:lnTo>
                  <a:lnTo>
                    <a:pt x="162" y="0"/>
                  </a:lnTo>
                  <a:lnTo>
                    <a:pt x="175" y="10"/>
                  </a:lnTo>
                  <a:lnTo>
                    <a:pt x="13" y="241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88" name="Freeform 356"/>
            <p:cNvSpPr/>
            <p:nvPr/>
          </p:nvSpPr>
          <p:spPr bwMode="auto">
            <a:xfrm>
              <a:off x="1224161" y="982192"/>
              <a:ext cx="458788" cy="374650"/>
            </a:xfrm>
            <a:custGeom>
              <a:avLst/>
              <a:gdLst>
                <a:gd name="T0" fmla="*/ 9 w 289"/>
                <a:gd name="T1" fmla="*/ 236 h 236"/>
                <a:gd name="T2" fmla="*/ 0 w 289"/>
                <a:gd name="T3" fmla="*/ 223 h 236"/>
                <a:gd name="T4" fmla="*/ 279 w 289"/>
                <a:gd name="T5" fmla="*/ 0 h 236"/>
                <a:gd name="T6" fmla="*/ 289 w 289"/>
                <a:gd name="T7" fmla="*/ 12 h 236"/>
                <a:gd name="T8" fmla="*/ 9 w 289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36">
                  <a:moveTo>
                    <a:pt x="9" y="236"/>
                  </a:moveTo>
                  <a:lnTo>
                    <a:pt x="0" y="223"/>
                  </a:lnTo>
                  <a:lnTo>
                    <a:pt x="279" y="0"/>
                  </a:lnTo>
                  <a:lnTo>
                    <a:pt x="289" y="12"/>
                  </a:lnTo>
                  <a:lnTo>
                    <a:pt x="9" y="236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89" name="Freeform 357"/>
            <p:cNvSpPr/>
            <p:nvPr/>
          </p:nvSpPr>
          <p:spPr bwMode="auto">
            <a:xfrm>
              <a:off x="1657549" y="986954"/>
              <a:ext cx="485775" cy="579438"/>
            </a:xfrm>
            <a:custGeom>
              <a:avLst/>
              <a:gdLst>
                <a:gd name="T0" fmla="*/ 294 w 306"/>
                <a:gd name="T1" fmla="*/ 365 h 365"/>
                <a:gd name="T2" fmla="*/ 0 w 306"/>
                <a:gd name="T3" fmla="*/ 11 h 365"/>
                <a:gd name="T4" fmla="*/ 13 w 306"/>
                <a:gd name="T5" fmla="*/ 0 h 365"/>
                <a:gd name="T6" fmla="*/ 306 w 306"/>
                <a:gd name="T7" fmla="*/ 356 h 365"/>
                <a:gd name="T8" fmla="*/ 294 w 306"/>
                <a:gd name="T9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365">
                  <a:moveTo>
                    <a:pt x="294" y="365"/>
                  </a:moveTo>
                  <a:lnTo>
                    <a:pt x="0" y="11"/>
                  </a:lnTo>
                  <a:lnTo>
                    <a:pt x="13" y="0"/>
                  </a:lnTo>
                  <a:lnTo>
                    <a:pt x="306" y="356"/>
                  </a:lnTo>
                  <a:lnTo>
                    <a:pt x="294" y="365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90" name="Freeform 358"/>
            <p:cNvSpPr/>
            <p:nvPr/>
          </p:nvSpPr>
          <p:spPr bwMode="auto">
            <a:xfrm>
              <a:off x="1624211" y="1537817"/>
              <a:ext cx="512763" cy="344488"/>
            </a:xfrm>
            <a:custGeom>
              <a:avLst/>
              <a:gdLst>
                <a:gd name="T0" fmla="*/ 9 w 323"/>
                <a:gd name="T1" fmla="*/ 217 h 217"/>
                <a:gd name="T2" fmla="*/ 0 w 323"/>
                <a:gd name="T3" fmla="*/ 203 h 217"/>
                <a:gd name="T4" fmla="*/ 315 w 323"/>
                <a:gd name="T5" fmla="*/ 0 h 217"/>
                <a:gd name="T6" fmla="*/ 323 w 323"/>
                <a:gd name="T7" fmla="*/ 14 h 217"/>
                <a:gd name="T8" fmla="*/ 9 w 323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17">
                  <a:moveTo>
                    <a:pt x="9" y="217"/>
                  </a:moveTo>
                  <a:lnTo>
                    <a:pt x="0" y="203"/>
                  </a:lnTo>
                  <a:lnTo>
                    <a:pt x="315" y="0"/>
                  </a:lnTo>
                  <a:lnTo>
                    <a:pt x="323" y="14"/>
                  </a:lnTo>
                  <a:lnTo>
                    <a:pt x="9" y="217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91" name="Freeform 359"/>
            <p:cNvSpPr/>
            <p:nvPr/>
          </p:nvSpPr>
          <p:spPr bwMode="auto">
            <a:xfrm>
              <a:off x="1006674" y="1863254"/>
              <a:ext cx="628650" cy="66675"/>
            </a:xfrm>
            <a:custGeom>
              <a:avLst/>
              <a:gdLst>
                <a:gd name="T0" fmla="*/ 0 w 396"/>
                <a:gd name="T1" fmla="*/ 42 h 42"/>
                <a:gd name="T2" fmla="*/ 0 w 396"/>
                <a:gd name="T3" fmla="*/ 25 h 42"/>
                <a:gd name="T4" fmla="*/ 395 w 396"/>
                <a:gd name="T5" fmla="*/ 0 h 42"/>
                <a:gd name="T6" fmla="*/ 396 w 396"/>
                <a:gd name="T7" fmla="*/ 17 h 42"/>
                <a:gd name="T8" fmla="*/ 0 w 396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42">
                  <a:moveTo>
                    <a:pt x="0" y="42"/>
                  </a:moveTo>
                  <a:lnTo>
                    <a:pt x="0" y="25"/>
                  </a:lnTo>
                  <a:lnTo>
                    <a:pt x="395" y="0"/>
                  </a:lnTo>
                  <a:lnTo>
                    <a:pt x="396" y="1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92" name="Freeform 360"/>
            <p:cNvSpPr/>
            <p:nvPr/>
          </p:nvSpPr>
          <p:spPr bwMode="auto">
            <a:xfrm>
              <a:off x="2132211" y="1491779"/>
              <a:ext cx="490538" cy="71438"/>
            </a:xfrm>
            <a:custGeom>
              <a:avLst/>
              <a:gdLst>
                <a:gd name="T0" fmla="*/ 2 w 309"/>
                <a:gd name="T1" fmla="*/ 45 h 45"/>
                <a:gd name="T2" fmla="*/ 0 w 309"/>
                <a:gd name="T3" fmla="*/ 28 h 45"/>
                <a:gd name="T4" fmla="*/ 307 w 309"/>
                <a:gd name="T5" fmla="*/ 0 h 45"/>
                <a:gd name="T6" fmla="*/ 309 w 309"/>
                <a:gd name="T7" fmla="*/ 17 h 45"/>
                <a:gd name="T8" fmla="*/ 2 w 309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45">
                  <a:moveTo>
                    <a:pt x="2" y="45"/>
                  </a:moveTo>
                  <a:lnTo>
                    <a:pt x="0" y="28"/>
                  </a:lnTo>
                  <a:lnTo>
                    <a:pt x="307" y="0"/>
                  </a:lnTo>
                  <a:lnTo>
                    <a:pt x="309" y="17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93" name="Freeform 361"/>
            <p:cNvSpPr/>
            <p:nvPr/>
          </p:nvSpPr>
          <p:spPr bwMode="auto">
            <a:xfrm>
              <a:off x="2427487" y="820267"/>
              <a:ext cx="717550" cy="320675"/>
            </a:xfrm>
            <a:custGeom>
              <a:avLst/>
              <a:gdLst>
                <a:gd name="T0" fmla="*/ 447 w 452"/>
                <a:gd name="T1" fmla="*/ 202 h 202"/>
                <a:gd name="T2" fmla="*/ 0 w 452"/>
                <a:gd name="T3" fmla="*/ 14 h 202"/>
                <a:gd name="T4" fmla="*/ 7 w 452"/>
                <a:gd name="T5" fmla="*/ 0 h 202"/>
                <a:gd name="T6" fmla="*/ 452 w 452"/>
                <a:gd name="T7" fmla="*/ 188 h 202"/>
                <a:gd name="T8" fmla="*/ 447 w 452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02">
                  <a:moveTo>
                    <a:pt x="447" y="202"/>
                  </a:moveTo>
                  <a:lnTo>
                    <a:pt x="0" y="14"/>
                  </a:lnTo>
                  <a:lnTo>
                    <a:pt x="7" y="0"/>
                  </a:lnTo>
                  <a:lnTo>
                    <a:pt x="452" y="188"/>
                  </a:lnTo>
                  <a:lnTo>
                    <a:pt x="447" y="202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94" name="Freeform 362"/>
            <p:cNvSpPr/>
            <p:nvPr/>
          </p:nvSpPr>
          <p:spPr bwMode="auto">
            <a:xfrm>
              <a:off x="1662311" y="817092"/>
              <a:ext cx="773113" cy="184150"/>
            </a:xfrm>
            <a:custGeom>
              <a:avLst/>
              <a:gdLst>
                <a:gd name="T0" fmla="*/ 3 w 487"/>
                <a:gd name="T1" fmla="*/ 116 h 116"/>
                <a:gd name="T2" fmla="*/ 0 w 487"/>
                <a:gd name="T3" fmla="*/ 100 h 116"/>
                <a:gd name="T4" fmla="*/ 483 w 487"/>
                <a:gd name="T5" fmla="*/ 0 h 116"/>
                <a:gd name="T6" fmla="*/ 487 w 487"/>
                <a:gd name="T7" fmla="*/ 17 h 116"/>
                <a:gd name="T8" fmla="*/ 3 w 487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16">
                  <a:moveTo>
                    <a:pt x="3" y="116"/>
                  </a:moveTo>
                  <a:lnTo>
                    <a:pt x="0" y="100"/>
                  </a:lnTo>
                  <a:lnTo>
                    <a:pt x="483" y="0"/>
                  </a:lnTo>
                  <a:lnTo>
                    <a:pt x="487" y="17"/>
                  </a:lnTo>
                  <a:lnTo>
                    <a:pt x="3" y="116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95" name="Freeform 363"/>
            <p:cNvSpPr/>
            <p:nvPr/>
          </p:nvSpPr>
          <p:spPr bwMode="auto">
            <a:xfrm>
              <a:off x="2421137" y="826617"/>
              <a:ext cx="214313" cy="682625"/>
            </a:xfrm>
            <a:custGeom>
              <a:avLst/>
              <a:gdLst>
                <a:gd name="T0" fmla="*/ 120 w 135"/>
                <a:gd name="T1" fmla="*/ 430 h 430"/>
                <a:gd name="T2" fmla="*/ 0 w 135"/>
                <a:gd name="T3" fmla="*/ 6 h 430"/>
                <a:gd name="T4" fmla="*/ 15 w 135"/>
                <a:gd name="T5" fmla="*/ 0 h 430"/>
                <a:gd name="T6" fmla="*/ 135 w 135"/>
                <a:gd name="T7" fmla="*/ 426 h 430"/>
                <a:gd name="T8" fmla="*/ 120 w 135"/>
                <a:gd name="T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30">
                  <a:moveTo>
                    <a:pt x="120" y="430"/>
                  </a:moveTo>
                  <a:lnTo>
                    <a:pt x="0" y="6"/>
                  </a:lnTo>
                  <a:lnTo>
                    <a:pt x="15" y="0"/>
                  </a:lnTo>
                  <a:lnTo>
                    <a:pt x="135" y="426"/>
                  </a:lnTo>
                  <a:lnTo>
                    <a:pt x="120" y="430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96" name="Freeform 364"/>
            <p:cNvSpPr/>
            <p:nvPr/>
          </p:nvSpPr>
          <p:spPr bwMode="auto">
            <a:xfrm>
              <a:off x="2108399" y="839317"/>
              <a:ext cx="330200" cy="712788"/>
            </a:xfrm>
            <a:custGeom>
              <a:avLst/>
              <a:gdLst>
                <a:gd name="T0" fmla="*/ 15 w 208"/>
                <a:gd name="T1" fmla="*/ 449 h 449"/>
                <a:gd name="T2" fmla="*/ 0 w 208"/>
                <a:gd name="T3" fmla="*/ 442 h 449"/>
                <a:gd name="T4" fmla="*/ 192 w 208"/>
                <a:gd name="T5" fmla="*/ 0 h 449"/>
                <a:gd name="T6" fmla="*/ 208 w 208"/>
                <a:gd name="T7" fmla="*/ 6 h 449"/>
                <a:gd name="T8" fmla="*/ 15 w 208"/>
                <a:gd name="T9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449">
                  <a:moveTo>
                    <a:pt x="15" y="449"/>
                  </a:moveTo>
                  <a:lnTo>
                    <a:pt x="0" y="442"/>
                  </a:lnTo>
                  <a:lnTo>
                    <a:pt x="192" y="0"/>
                  </a:lnTo>
                  <a:lnTo>
                    <a:pt x="208" y="6"/>
                  </a:lnTo>
                  <a:lnTo>
                    <a:pt x="15" y="449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97" name="Freeform 365"/>
            <p:cNvSpPr/>
            <p:nvPr/>
          </p:nvSpPr>
          <p:spPr bwMode="auto">
            <a:xfrm>
              <a:off x="1613099" y="990129"/>
              <a:ext cx="65088" cy="869950"/>
            </a:xfrm>
            <a:custGeom>
              <a:avLst/>
              <a:gdLst>
                <a:gd name="T0" fmla="*/ 17 w 41"/>
                <a:gd name="T1" fmla="*/ 548 h 548"/>
                <a:gd name="T2" fmla="*/ 0 w 41"/>
                <a:gd name="T3" fmla="*/ 548 h 548"/>
                <a:gd name="T4" fmla="*/ 24 w 41"/>
                <a:gd name="T5" fmla="*/ 0 h 548"/>
                <a:gd name="T6" fmla="*/ 41 w 41"/>
                <a:gd name="T7" fmla="*/ 2 h 548"/>
                <a:gd name="T8" fmla="*/ 17 w 41"/>
                <a:gd name="T9" fmla="*/ 54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48">
                  <a:moveTo>
                    <a:pt x="17" y="548"/>
                  </a:moveTo>
                  <a:lnTo>
                    <a:pt x="0" y="548"/>
                  </a:lnTo>
                  <a:lnTo>
                    <a:pt x="24" y="0"/>
                  </a:lnTo>
                  <a:lnTo>
                    <a:pt x="41" y="2"/>
                  </a:lnTo>
                  <a:lnTo>
                    <a:pt x="17" y="548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98" name="Freeform 366"/>
            <p:cNvSpPr/>
            <p:nvPr/>
          </p:nvSpPr>
          <p:spPr bwMode="auto">
            <a:xfrm>
              <a:off x="2611637" y="1499717"/>
              <a:ext cx="276225" cy="658813"/>
            </a:xfrm>
            <a:custGeom>
              <a:avLst/>
              <a:gdLst>
                <a:gd name="T0" fmla="*/ 160 w 174"/>
                <a:gd name="T1" fmla="*/ 415 h 415"/>
                <a:gd name="T2" fmla="*/ 0 w 174"/>
                <a:gd name="T3" fmla="*/ 6 h 415"/>
                <a:gd name="T4" fmla="*/ 15 w 174"/>
                <a:gd name="T5" fmla="*/ 0 h 415"/>
                <a:gd name="T6" fmla="*/ 174 w 174"/>
                <a:gd name="T7" fmla="*/ 409 h 415"/>
                <a:gd name="T8" fmla="*/ 160 w 174"/>
                <a:gd name="T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415">
                  <a:moveTo>
                    <a:pt x="160" y="415"/>
                  </a:moveTo>
                  <a:lnTo>
                    <a:pt x="0" y="6"/>
                  </a:lnTo>
                  <a:lnTo>
                    <a:pt x="15" y="0"/>
                  </a:lnTo>
                  <a:lnTo>
                    <a:pt x="174" y="409"/>
                  </a:lnTo>
                  <a:lnTo>
                    <a:pt x="160" y="415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599" name="Freeform 367"/>
            <p:cNvSpPr/>
            <p:nvPr/>
          </p:nvSpPr>
          <p:spPr bwMode="auto">
            <a:xfrm>
              <a:off x="2127449" y="1547342"/>
              <a:ext cx="168275" cy="522288"/>
            </a:xfrm>
            <a:custGeom>
              <a:avLst/>
              <a:gdLst>
                <a:gd name="T0" fmla="*/ 90 w 106"/>
                <a:gd name="T1" fmla="*/ 329 h 329"/>
                <a:gd name="T2" fmla="*/ 0 w 106"/>
                <a:gd name="T3" fmla="*/ 5 h 329"/>
                <a:gd name="T4" fmla="*/ 16 w 106"/>
                <a:gd name="T5" fmla="*/ 0 h 329"/>
                <a:gd name="T6" fmla="*/ 106 w 106"/>
                <a:gd name="T7" fmla="*/ 325 h 329"/>
                <a:gd name="T8" fmla="*/ 90 w 106"/>
                <a:gd name="T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29">
                  <a:moveTo>
                    <a:pt x="90" y="329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106" y="325"/>
                  </a:lnTo>
                  <a:lnTo>
                    <a:pt x="90" y="329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00" name="Freeform 368"/>
            <p:cNvSpPr/>
            <p:nvPr/>
          </p:nvSpPr>
          <p:spPr bwMode="auto">
            <a:xfrm>
              <a:off x="2278261" y="1509242"/>
              <a:ext cx="350838" cy="576263"/>
            </a:xfrm>
            <a:custGeom>
              <a:avLst/>
              <a:gdLst>
                <a:gd name="T0" fmla="*/ 14 w 221"/>
                <a:gd name="T1" fmla="*/ 363 h 363"/>
                <a:gd name="T2" fmla="*/ 0 w 221"/>
                <a:gd name="T3" fmla="*/ 355 h 363"/>
                <a:gd name="T4" fmla="*/ 207 w 221"/>
                <a:gd name="T5" fmla="*/ 0 h 363"/>
                <a:gd name="T6" fmla="*/ 221 w 221"/>
                <a:gd name="T7" fmla="*/ 8 h 363"/>
                <a:gd name="T8" fmla="*/ 14 w 221"/>
                <a:gd name="T9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363">
                  <a:moveTo>
                    <a:pt x="14" y="363"/>
                  </a:moveTo>
                  <a:lnTo>
                    <a:pt x="0" y="355"/>
                  </a:lnTo>
                  <a:lnTo>
                    <a:pt x="207" y="0"/>
                  </a:lnTo>
                  <a:lnTo>
                    <a:pt x="221" y="8"/>
                  </a:lnTo>
                  <a:lnTo>
                    <a:pt x="14" y="363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01" name="Freeform 369"/>
            <p:cNvSpPr/>
            <p:nvPr/>
          </p:nvSpPr>
          <p:spPr bwMode="auto">
            <a:xfrm>
              <a:off x="2630687" y="1498129"/>
              <a:ext cx="598488" cy="374650"/>
            </a:xfrm>
            <a:custGeom>
              <a:avLst/>
              <a:gdLst>
                <a:gd name="T0" fmla="*/ 368 w 377"/>
                <a:gd name="T1" fmla="*/ 236 h 236"/>
                <a:gd name="T2" fmla="*/ 0 w 377"/>
                <a:gd name="T3" fmla="*/ 14 h 236"/>
                <a:gd name="T4" fmla="*/ 9 w 377"/>
                <a:gd name="T5" fmla="*/ 0 h 236"/>
                <a:gd name="T6" fmla="*/ 377 w 377"/>
                <a:gd name="T7" fmla="*/ 222 h 236"/>
                <a:gd name="T8" fmla="*/ 368 w 377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236">
                  <a:moveTo>
                    <a:pt x="368" y="236"/>
                  </a:moveTo>
                  <a:lnTo>
                    <a:pt x="0" y="14"/>
                  </a:lnTo>
                  <a:lnTo>
                    <a:pt x="9" y="0"/>
                  </a:lnTo>
                  <a:lnTo>
                    <a:pt x="377" y="222"/>
                  </a:lnTo>
                  <a:lnTo>
                    <a:pt x="368" y="236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02" name="Freeform 370"/>
            <p:cNvSpPr/>
            <p:nvPr/>
          </p:nvSpPr>
          <p:spPr bwMode="auto">
            <a:xfrm>
              <a:off x="3211712" y="1866429"/>
              <a:ext cx="384175" cy="509588"/>
            </a:xfrm>
            <a:custGeom>
              <a:avLst/>
              <a:gdLst>
                <a:gd name="T0" fmla="*/ 229 w 242"/>
                <a:gd name="T1" fmla="*/ 321 h 321"/>
                <a:gd name="T2" fmla="*/ 0 w 242"/>
                <a:gd name="T3" fmla="*/ 10 h 321"/>
                <a:gd name="T4" fmla="*/ 13 w 242"/>
                <a:gd name="T5" fmla="*/ 0 h 321"/>
                <a:gd name="T6" fmla="*/ 242 w 242"/>
                <a:gd name="T7" fmla="*/ 311 h 321"/>
                <a:gd name="T8" fmla="*/ 229 w 242"/>
                <a:gd name="T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321">
                  <a:moveTo>
                    <a:pt x="229" y="321"/>
                  </a:moveTo>
                  <a:lnTo>
                    <a:pt x="0" y="10"/>
                  </a:lnTo>
                  <a:lnTo>
                    <a:pt x="13" y="0"/>
                  </a:lnTo>
                  <a:lnTo>
                    <a:pt x="242" y="311"/>
                  </a:lnTo>
                  <a:lnTo>
                    <a:pt x="229" y="321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03" name="Freeform 371"/>
            <p:cNvSpPr/>
            <p:nvPr/>
          </p:nvSpPr>
          <p:spPr bwMode="auto">
            <a:xfrm>
              <a:off x="3010099" y="1883892"/>
              <a:ext cx="222250" cy="746125"/>
            </a:xfrm>
            <a:custGeom>
              <a:avLst/>
              <a:gdLst>
                <a:gd name="T0" fmla="*/ 15 w 140"/>
                <a:gd name="T1" fmla="*/ 470 h 470"/>
                <a:gd name="T2" fmla="*/ 0 w 140"/>
                <a:gd name="T3" fmla="*/ 466 h 470"/>
                <a:gd name="T4" fmla="*/ 124 w 140"/>
                <a:gd name="T5" fmla="*/ 0 h 470"/>
                <a:gd name="T6" fmla="*/ 140 w 140"/>
                <a:gd name="T7" fmla="*/ 4 h 470"/>
                <a:gd name="T8" fmla="*/ 15 w 140"/>
                <a:gd name="T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470">
                  <a:moveTo>
                    <a:pt x="15" y="470"/>
                  </a:moveTo>
                  <a:lnTo>
                    <a:pt x="0" y="466"/>
                  </a:lnTo>
                  <a:lnTo>
                    <a:pt x="124" y="0"/>
                  </a:lnTo>
                  <a:lnTo>
                    <a:pt x="140" y="4"/>
                  </a:lnTo>
                  <a:lnTo>
                    <a:pt x="15" y="470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04" name="Freeform 372"/>
            <p:cNvSpPr/>
            <p:nvPr/>
          </p:nvSpPr>
          <p:spPr bwMode="auto">
            <a:xfrm>
              <a:off x="2284611" y="2085504"/>
              <a:ext cx="368300" cy="660400"/>
            </a:xfrm>
            <a:custGeom>
              <a:avLst/>
              <a:gdLst>
                <a:gd name="T0" fmla="*/ 218 w 232"/>
                <a:gd name="T1" fmla="*/ 416 h 416"/>
                <a:gd name="T2" fmla="*/ 0 w 232"/>
                <a:gd name="T3" fmla="*/ 7 h 416"/>
                <a:gd name="T4" fmla="*/ 14 w 232"/>
                <a:gd name="T5" fmla="*/ 0 h 416"/>
                <a:gd name="T6" fmla="*/ 232 w 232"/>
                <a:gd name="T7" fmla="*/ 408 h 416"/>
                <a:gd name="T8" fmla="*/ 218 w 232"/>
                <a:gd name="T9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416">
                  <a:moveTo>
                    <a:pt x="218" y="416"/>
                  </a:moveTo>
                  <a:lnTo>
                    <a:pt x="0" y="7"/>
                  </a:lnTo>
                  <a:lnTo>
                    <a:pt x="14" y="0"/>
                  </a:lnTo>
                  <a:lnTo>
                    <a:pt x="232" y="408"/>
                  </a:lnTo>
                  <a:lnTo>
                    <a:pt x="218" y="41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2F5EB0"/>
                </a:solidFill>
              </a:endParaRPr>
            </a:p>
          </p:txBody>
        </p:sp>
        <p:sp>
          <p:nvSpPr>
            <p:cNvPr id="605" name="Freeform 373"/>
            <p:cNvSpPr/>
            <p:nvPr/>
          </p:nvSpPr>
          <p:spPr bwMode="auto">
            <a:xfrm>
              <a:off x="2630687" y="2163292"/>
              <a:ext cx="257175" cy="573088"/>
            </a:xfrm>
            <a:custGeom>
              <a:avLst/>
              <a:gdLst>
                <a:gd name="T0" fmla="*/ 14 w 162"/>
                <a:gd name="T1" fmla="*/ 361 h 361"/>
                <a:gd name="T2" fmla="*/ 0 w 162"/>
                <a:gd name="T3" fmla="*/ 354 h 361"/>
                <a:gd name="T4" fmla="*/ 147 w 162"/>
                <a:gd name="T5" fmla="*/ 0 h 361"/>
                <a:gd name="T6" fmla="*/ 162 w 162"/>
                <a:gd name="T7" fmla="*/ 7 h 361"/>
                <a:gd name="T8" fmla="*/ 14 w 162"/>
                <a:gd name="T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361">
                  <a:moveTo>
                    <a:pt x="14" y="361"/>
                  </a:moveTo>
                  <a:lnTo>
                    <a:pt x="0" y="354"/>
                  </a:lnTo>
                  <a:lnTo>
                    <a:pt x="147" y="0"/>
                  </a:lnTo>
                  <a:lnTo>
                    <a:pt x="162" y="7"/>
                  </a:lnTo>
                  <a:lnTo>
                    <a:pt x="14" y="361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06" name="Freeform 374"/>
            <p:cNvSpPr/>
            <p:nvPr/>
          </p:nvSpPr>
          <p:spPr bwMode="auto">
            <a:xfrm>
              <a:off x="2311599" y="2733204"/>
              <a:ext cx="333375" cy="455613"/>
            </a:xfrm>
            <a:custGeom>
              <a:avLst/>
              <a:gdLst>
                <a:gd name="T0" fmla="*/ 13 w 210"/>
                <a:gd name="T1" fmla="*/ 287 h 287"/>
                <a:gd name="T2" fmla="*/ 0 w 210"/>
                <a:gd name="T3" fmla="*/ 277 h 287"/>
                <a:gd name="T4" fmla="*/ 196 w 210"/>
                <a:gd name="T5" fmla="*/ 0 h 287"/>
                <a:gd name="T6" fmla="*/ 210 w 210"/>
                <a:gd name="T7" fmla="*/ 9 h 287"/>
                <a:gd name="T8" fmla="*/ 13 w 210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87">
                  <a:moveTo>
                    <a:pt x="13" y="287"/>
                  </a:moveTo>
                  <a:lnTo>
                    <a:pt x="0" y="277"/>
                  </a:lnTo>
                  <a:lnTo>
                    <a:pt x="196" y="0"/>
                  </a:lnTo>
                  <a:lnTo>
                    <a:pt x="210" y="9"/>
                  </a:lnTo>
                  <a:lnTo>
                    <a:pt x="13" y="287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07" name="Freeform 375"/>
            <p:cNvSpPr/>
            <p:nvPr/>
          </p:nvSpPr>
          <p:spPr bwMode="auto">
            <a:xfrm>
              <a:off x="2311599" y="3206279"/>
              <a:ext cx="411163" cy="476250"/>
            </a:xfrm>
            <a:custGeom>
              <a:avLst/>
              <a:gdLst>
                <a:gd name="T0" fmla="*/ 246 w 259"/>
                <a:gd name="T1" fmla="*/ 300 h 300"/>
                <a:gd name="T2" fmla="*/ 0 w 259"/>
                <a:gd name="T3" fmla="*/ 11 h 300"/>
                <a:gd name="T4" fmla="*/ 13 w 259"/>
                <a:gd name="T5" fmla="*/ 0 h 300"/>
                <a:gd name="T6" fmla="*/ 259 w 259"/>
                <a:gd name="T7" fmla="*/ 289 h 300"/>
                <a:gd name="T8" fmla="*/ 246 w 259"/>
                <a:gd name="T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300">
                  <a:moveTo>
                    <a:pt x="246" y="300"/>
                  </a:moveTo>
                  <a:lnTo>
                    <a:pt x="0" y="11"/>
                  </a:lnTo>
                  <a:lnTo>
                    <a:pt x="13" y="0"/>
                  </a:lnTo>
                  <a:lnTo>
                    <a:pt x="259" y="289"/>
                  </a:lnTo>
                  <a:lnTo>
                    <a:pt x="246" y="300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08" name="Freeform 376"/>
            <p:cNvSpPr/>
            <p:nvPr/>
          </p:nvSpPr>
          <p:spPr bwMode="auto">
            <a:xfrm>
              <a:off x="1767086" y="2472854"/>
              <a:ext cx="565150" cy="749300"/>
            </a:xfrm>
            <a:custGeom>
              <a:avLst/>
              <a:gdLst>
                <a:gd name="T0" fmla="*/ 343 w 356"/>
                <a:gd name="T1" fmla="*/ 472 h 472"/>
                <a:gd name="T2" fmla="*/ 0 w 356"/>
                <a:gd name="T3" fmla="*/ 10 h 472"/>
                <a:gd name="T4" fmla="*/ 12 w 356"/>
                <a:gd name="T5" fmla="*/ 0 h 472"/>
                <a:gd name="T6" fmla="*/ 356 w 356"/>
                <a:gd name="T7" fmla="*/ 462 h 472"/>
                <a:gd name="T8" fmla="*/ 343 w 356"/>
                <a:gd name="T9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472">
                  <a:moveTo>
                    <a:pt x="343" y="472"/>
                  </a:moveTo>
                  <a:lnTo>
                    <a:pt x="0" y="10"/>
                  </a:lnTo>
                  <a:lnTo>
                    <a:pt x="12" y="0"/>
                  </a:lnTo>
                  <a:lnTo>
                    <a:pt x="356" y="462"/>
                  </a:lnTo>
                  <a:lnTo>
                    <a:pt x="343" y="472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09" name="Oval 378"/>
            <p:cNvSpPr>
              <a:spLocks noChangeArrowheads="true"/>
            </p:cNvSpPr>
            <p:nvPr/>
          </p:nvSpPr>
          <p:spPr bwMode="auto">
            <a:xfrm>
              <a:off x="1046361" y="2634779"/>
              <a:ext cx="258763" cy="258763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10" name="Oval 379"/>
            <p:cNvSpPr>
              <a:spLocks noChangeArrowheads="true"/>
            </p:cNvSpPr>
            <p:nvPr/>
          </p:nvSpPr>
          <p:spPr bwMode="auto">
            <a:xfrm>
              <a:off x="2192536" y="3904779"/>
              <a:ext cx="258763" cy="258763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11" name="Oval 381"/>
            <p:cNvSpPr>
              <a:spLocks noChangeArrowheads="true"/>
            </p:cNvSpPr>
            <p:nvPr/>
          </p:nvSpPr>
          <p:spPr bwMode="auto">
            <a:xfrm>
              <a:off x="3466980" y="2224410"/>
              <a:ext cx="258763" cy="258763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12" name="Oval 382"/>
            <p:cNvSpPr>
              <a:spLocks noChangeArrowheads="true"/>
            </p:cNvSpPr>
            <p:nvPr/>
          </p:nvSpPr>
          <p:spPr bwMode="auto">
            <a:xfrm>
              <a:off x="1551186" y="869479"/>
              <a:ext cx="260350" cy="258763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13" name="Oval 383"/>
            <p:cNvSpPr>
              <a:spLocks noChangeArrowheads="true"/>
            </p:cNvSpPr>
            <p:nvPr/>
          </p:nvSpPr>
          <p:spPr bwMode="auto">
            <a:xfrm>
              <a:off x="1549599" y="1787054"/>
              <a:ext cx="185738" cy="185738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14" name="Oval 384"/>
            <p:cNvSpPr>
              <a:spLocks noChangeArrowheads="true"/>
            </p:cNvSpPr>
            <p:nvPr/>
          </p:nvSpPr>
          <p:spPr bwMode="auto">
            <a:xfrm>
              <a:off x="913011" y="1834679"/>
              <a:ext cx="185738" cy="185738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15" name="Oval 385"/>
            <p:cNvSpPr>
              <a:spLocks noChangeArrowheads="true"/>
            </p:cNvSpPr>
            <p:nvPr/>
          </p:nvSpPr>
          <p:spPr bwMode="auto">
            <a:xfrm>
              <a:off x="1147961" y="1253654"/>
              <a:ext cx="188913" cy="187325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16" name="Oval 386"/>
            <p:cNvSpPr>
              <a:spLocks noChangeArrowheads="true"/>
            </p:cNvSpPr>
            <p:nvPr/>
          </p:nvSpPr>
          <p:spPr bwMode="auto">
            <a:xfrm>
              <a:off x="2527499" y="1413992"/>
              <a:ext cx="185738" cy="185738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17" name="Oval 387"/>
            <p:cNvSpPr>
              <a:spLocks noChangeArrowheads="true"/>
            </p:cNvSpPr>
            <p:nvPr/>
          </p:nvSpPr>
          <p:spPr bwMode="auto">
            <a:xfrm>
              <a:off x="3472062" y="1507654"/>
              <a:ext cx="185738" cy="185738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18" name="Oval 388"/>
            <p:cNvSpPr>
              <a:spLocks noChangeArrowheads="true"/>
            </p:cNvSpPr>
            <p:nvPr/>
          </p:nvSpPr>
          <p:spPr bwMode="auto">
            <a:xfrm>
              <a:off x="2921199" y="2553817"/>
              <a:ext cx="187325" cy="185738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19" name="Oval 389"/>
            <p:cNvSpPr>
              <a:spLocks noChangeArrowheads="true"/>
            </p:cNvSpPr>
            <p:nvPr/>
          </p:nvSpPr>
          <p:spPr bwMode="auto">
            <a:xfrm>
              <a:off x="3137099" y="1775942"/>
              <a:ext cx="187325" cy="185738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20" name="Oval 390"/>
            <p:cNvSpPr>
              <a:spLocks noChangeArrowheads="true"/>
            </p:cNvSpPr>
            <p:nvPr/>
          </p:nvSpPr>
          <p:spPr bwMode="auto">
            <a:xfrm>
              <a:off x="1473399" y="3499967"/>
              <a:ext cx="187325" cy="185738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21" name="Oval 391"/>
            <p:cNvSpPr>
              <a:spLocks noChangeArrowheads="true"/>
            </p:cNvSpPr>
            <p:nvPr/>
          </p:nvSpPr>
          <p:spPr bwMode="auto">
            <a:xfrm>
              <a:off x="2981524" y="3350742"/>
              <a:ext cx="188913" cy="188913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22" name="Oval 392"/>
            <p:cNvSpPr>
              <a:spLocks noChangeArrowheads="true"/>
            </p:cNvSpPr>
            <p:nvPr/>
          </p:nvSpPr>
          <p:spPr bwMode="auto">
            <a:xfrm>
              <a:off x="2070299" y="1491779"/>
              <a:ext cx="133350" cy="134938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23" name="Oval 393"/>
            <p:cNvSpPr>
              <a:spLocks noChangeArrowheads="true"/>
            </p:cNvSpPr>
            <p:nvPr/>
          </p:nvSpPr>
          <p:spPr bwMode="auto">
            <a:xfrm>
              <a:off x="1316236" y="2175992"/>
              <a:ext cx="133350" cy="133350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24" name="Oval 394"/>
            <p:cNvSpPr>
              <a:spLocks noChangeArrowheads="true"/>
            </p:cNvSpPr>
            <p:nvPr/>
          </p:nvSpPr>
          <p:spPr bwMode="auto">
            <a:xfrm>
              <a:off x="1667074" y="2087092"/>
              <a:ext cx="133350" cy="136525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25" name="Oval 395"/>
            <p:cNvSpPr>
              <a:spLocks noChangeArrowheads="true"/>
            </p:cNvSpPr>
            <p:nvPr/>
          </p:nvSpPr>
          <p:spPr bwMode="auto">
            <a:xfrm>
              <a:off x="2814837" y="2096617"/>
              <a:ext cx="134938" cy="134938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26" name="Oval 397"/>
            <p:cNvSpPr>
              <a:spLocks noChangeArrowheads="true"/>
            </p:cNvSpPr>
            <p:nvPr/>
          </p:nvSpPr>
          <p:spPr bwMode="auto">
            <a:xfrm>
              <a:off x="2365574" y="764704"/>
              <a:ext cx="134938" cy="134938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27" name="Oval 398"/>
            <p:cNvSpPr>
              <a:spLocks noChangeArrowheads="true"/>
            </p:cNvSpPr>
            <p:nvPr/>
          </p:nvSpPr>
          <p:spPr bwMode="auto">
            <a:xfrm>
              <a:off x="3078362" y="1071092"/>
              <a:ext cx="133350" cy="134938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28" name="Oval 399"/>
            <p:cNvSpPr>
              <a:spLocks noChangeArrowheads="true"/>
            </p:cNvSpPr>
            <p:nvPr/>
          </p:nvSpPr>
          <p:spPr bwMode="auto">
            <a:xfrm>
              <a:off x="3279974" y="2903067"/>
              <a:ext cx="134938" cy="134938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29" name="Oval 400"/>
            <p:cNvSpPr>
              <a:spLocks noChangeArrowheads="true"/>
            </p:cNvSpPr>
            <p:nvPr/>
          </p:nvSpPr>
          <p:spPr bwMode="auto">
            <a:xfrm>
              <a:off x="2938662" y="3911129"/>
              <a:ext cx="133350" cy="134938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30" name="Oval 401"/>
            <p:cNvSpPr>
              <a:spLocks noChangeArrowheads="true"/>
            </p:cNvSpPr>
            <p:nvPr/>
          </p:nvSpPr>
          <p:spPr bwMode="auto">
            <a:xfrm>
              <a:off x="2648149" y="3982567"/>
              <a:ext cx="136525" cy="134938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31" name="Oval 402"/>
            <p:cNvSpPr>
              <a:spLocks noChangeArrowheads="true"/>
            </p:cNvSpPr>
            <p:nvPr/>
          </p:nvSpPr>
          <p:spPr bwMode="auto">
            <a:xfrm>
              <a:off x="1628974" y="3988917"/>
              <a:ext cx="134938" cy="133350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32" name="Oval 403"/>
            <p:cNvSpPr>
              <a:spLocks noChangeArrowheads="true"/>
            </p:cNvSpPr>
            <p:nvPr/>
          </p:nvSpPr>
          <p:spPr bwMode="auto">
            <a:xfrm>
              <a:off x="1770261" y="2964979"/>
              <a:ext cx="188913" cy="185738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33" name="Oval 404"/>
            <p:cNvSpPr>
              <a:spLocks noChangeArrowheads="true"/>
            </p:cNvSpPr>
            <p:nvPr/>
          </p:nvSpPr>
          <p:spPr bwMode="auto">
            <a:xfrm>
              <a:off x="2640212" y="3139604"/>
              <a:ext cx="185738" cy="188913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34" name="Oval 405"/>
            <p:cNvSpPr>
              <a:spLocks noChangeArrowheads="true"/>
            </p:cNvSpPr>
            <p:nvPr/>
          </p:nvSpPr>
          <p:spPr bwMode="auto">
            <a:xfrm>
              <a:off x="2648149" y="3606329"/>
              <a:ext cx="187325" cy="185738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35" name="Oval 406"/>
            <p:cNvSpPr>
              <a:spLocks noChangeArrowheads="true"/>
            </p:cNvSpPr>
            <p:nvPr/>
          </p:nvSpPr>
          <p:spPr bwMode="auto">
            <a:xfrm>
              <a:off x="1946474" y="3561879"/>
              <a:ext cx="188913" cy="187325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36" name="Oval 407"/>
            <p:cNvSpPr>
              <a:spLocks noChangeArrowheads="true"/>
            </p:cNvSpPr>
            <p:nvPr/>
          </p:nvSpPr>
          <p:spPr bwMode="auto">
            <a:xfrm>
              <a:off x="1694061" y="2377604"/>
              <a:ext cx="185738" cy="185738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  <p:sp>
          <p:nvSpPr>
            <p:cNvPr id="637" name="Oval 128"/>
            <p:cNvSpPr>
              <a:spLocks noChangeArrowheads="true"/>
            </p:cNvSpPr>
            <p:nvPr/>
          </p:nvSpPr>
          <p:spPr bwMode="auto">
            <a:xfrm>
              <a:off x="2144911" y="3002424"/>
              <a:ext cx="339725" cy="339725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/>
            </a:p>
          </p:txBody>
        </p:sp>
      </p:grpSp>
      <p:sp>
        <p:nvSpPr>
          <p:cNvPr id="50" name="矩形 4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true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true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5" name="直接连接符 84"/>
          <p:cNvCxnSpPr/>
          <p:nvPr/>
        </p:nvCxnSpPr>
        <p:spPr>
          <a:xfrm flipH="true">
            <a:off x="1807591" y="2266246"/>
            <a:ext cx="6228692" cy="0"/>
          </a:xfrm>
          <a:prstGeom prst="line">
            <a:avLst/>
          </a:prstGeom>
          <a:ln>
            <a:solidFill>
              <a:srgbClr val="2F5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>
            <a:stCxn id="84" idx="0"/>
          </p:cNvCxnSpPr>
          <p:nvPr/>
        </p:nvCxnSpPr>
        <p:spPr>
          <a:xfrm flipH="true">
            <a:off x="1807591" y="2488856"/>
            <a:ext cx="6228692" cy="0"/>
          </a:xfrm>
          <a:prstGeom prst="line">
            <a:avLst/>
          </a:prstGeom>
          <a:ln>
            <a:solidFill>
              <a:srgbClr val="2F5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14"/>
          <p:cNvSpPr txBox="true"/>
          <p:nvPr/>
        </p:nvSpPr>
        <p:spPr>
          <a:xfrm>
            <a:off x="1807845" y="1414145"/>
            <a:ext cx="622808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自治区</a:t>
            </a:r>
            <a:r>
              <a:rPr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</a:t>
            </a:r>
            <a:r>
              <a:rPr 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内蒙古自治区</a:t>
            </a:r>
            <a:r>
              <a:rPr 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'</a:t>
            </a:r>
            <a:r>
              <a:rPr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十四五</a:t>
            </a:r>
            <a:r>
              <a:rPr 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'</a:t>
            </a:r>
            <a:r>
              <a:rPr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节水型社会建设规划</a:t>
            </a:r>
            <a:r>
              <a:rPr 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的意义是什么？</a:t>
            </a:r>
            <a:endParaRPr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TextBox 16"/>
          <p:cNvSpPr txBox="true"/>
          <p:nvPr/>
        </p:nvSpPr>
        <p:spPr>
          <a:xfrm>
            <a:off x="1807845" y="2595245"/>
            <a:ext cx="6228080" cy="3328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水是解决我区水资源短缺、水生态损害、水环境污染问题的重要举措。党中央、国务院高度重视节约用水工作，持续推进节水型社会建设，部署实施了一系列重大节水行动，为全面建设节水型社会提供了根本遵循和行动指南。“十四五”时期是内蒙古走好以生态优先、绿色发展为导向的高质量发展新路子，实现新的更大发展的关键时期。为了使节水工作有序开展，大力推进农牧业、工业、城镇等领域节水，提高水资源利用效率，形成全社会节水的良好风尚，以水资源的可持续利用支撑自治区经济社会持续健康发展。</a:t>
            </a:r>
            <a:endParaRPr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false"/>
          </a:gradFill>
        </p:grpSpPr>
        <p:sp>
          <p:nvSpPr>
            <p:cNvPr id="24" name="矩形 2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KSO_Shape"/>
          <p:cNvSpPr/>
          <p:nvPr/>
        </p:nvSpPr>
        <p:spPr bwMode="auto">
          <a:xfrm>
            <a:off x="334546" y="254607"/>
            <a:ext cx="292833" cy="22206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0" y="836713"/>
            <a:ext cx="89058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6"/>
          <p:cNvSpPr/>
          <p:nvPr/>
        </p:nvSpPr>
        <p:spPr bwMode="auto">
          <a:xfrm>
            <a:off x="8036283" y="1271796"/>
            <a:ext cx="2485774" cy="1007150"/>
          </a:xfrm>
          <a:custGeom>
            <a:avLst/>
            <a:gdLst>
              <a:gd name="T0" fmla="*/ 675 w 675"/>
              <a:gd name="T1" fmla="*/ 90 h 411"/>
              <a:gd name="T2" fmla="*/ 505 w 675"/>
              <a:gd name="T3" fmla="*/ 45 h 411"/>
              <a:gd name="T4" fmla="*/ 338 w 675"/>
              <a:gd name="T5" fmla="*/ 0 h 411"/>
              <a:gd name="T6" fmla="*/ 170 w 675"/>
              <a:gd name="T7" fmla="*/ 45 h 411"/>
              <a:gd name="T8" fmla="*/ 0 w 675"/>
              <a:gd name="T9" fmla="*/ 90 h 411"/>
              <a:gd name="T10" fmla="*/ 0 w 675"/>
              <a:gd name="T11" fmla="*/ 90 h 411"/>
              <a:gd name="T12" fmla="*/ 0 w 675"/>
              <a:gd name="T13" fmla="*/ 411 h 411"/>
              <a:gd name="T14" fmla="*/ 675 w 675"/>
              <a:gd name="T15" fmla="*/ 411 h 411"/>
              <a:gd name="T16" fmla="*/ 675 w 675"/>
              <a:gd name="T17" fmla="*/ 90 h 411"/>
              <a:gd name="T18" fmla="*/ 675 w 675"/>
              <a:gd name="T19" fmla="*/ 9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" h="411">
                <a:moveTo>
                  <a:pt x="675" y="90"/>
                </a:moveTo>
                <a:lnTo>
                  <a:pt x="505" y="45"/>
                </a:lnTo>
                <a:lnTo>
                  <a:pt x="338" y="0"/>
                </a:lnTo>
                <a:lnTo>
                  <a:pt x="170" y="45"/>
                </a:lnTo>
                <a:lnTo>
                  <a:pt x="0" y="90"/>
                </a:lnTo>
                <a:lnTo>
                  <a:pt x="0" y="90"/>
                </a:lnTo>
                <a:lnTo>
                  <a:pt x="0" y="411"/>
                </a:lnTo>
                <a:lnTo>
                  <a:pt x="675" y="411"/>
                </a:lnTo>
                <a:lnTo>
                  <a:pt x="675" y="90"/>
                </a:lnTo>
                <a:lnTo>
                  <a:pt x="675" y="90"/>
                </a:lnTo>
                <a:close/>
              </a:path>
            </a:pathLst>
          </a:cu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false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756000" rIns="91440" bIns="45720" numCol="1" anchor="t" anchorCtr="false" compatLnSpc="true"/>
          <a:p>
            <a:pPr algn="ctr">
              <a:lnSpc>
                <a:spcPts val="1500"/>
              </a:lnSpc>
            </a:pPr>
            <a:endParaRPr lang="zh-CN" altLang="en-US" sz="3000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7"/>
          <p:cNvSpPr/>
          <p:nvPr/>
        </p:nvSpPr>
        <p:spPr bwMode="auto">
          <a:xfrm>
            <a:off x="8036283" y="2488856"/>
            <a:ext cx="2485774" cy="1078536"/>
          </a:xfrm>
          <a:custGeom>
            <a:avLst/>
            <a:gdLst>
              <a:gd name="T0" fmla="*/ 0 w 675"/>
              <a:gd name="T1" fmla="*/ 0 h 253"/>
              <a:gd name="T2" fmla="*/ 0 w 675"/>
              <a:gd name="T3" fmla="*/ 163 h 253"/>
              <a:gd name="T4" fmla="*/ 0 w 675"/>
              <a:gd name="T5" fmla="*/ 163 h 253"/>
              <a:gd name="T6" fmla="*/ 170 w 675"/>
              <a:gd name="T7" fmla="*/ 208 h 253"/>
              <a:gd name="T8" fmla="*/ 338 w 675"/>
              <a:gd name="T9" fmla="*/ 253 h 253"/>
              <a:gd name="T10" fmla="*/ 505 w 675"/>
              <a:gd name="T11" fmla="*/ 208 h 253"/>
              <a:gd name="T12" fmla="*/ 675 w 675"/>
              <a:gd name="T13" fmla="*/ 163 h 253"/>
              <a:gd name="T14" fmla="*/ 675 w 675"/>
              <a:gd name="T15" fmla="*/ 163 h 253"/>
              <a:gd name="T16" fmla="*/ 675 w 675"/>
              <a:gd name="T17" fmla="*/ 0 h 253"/>
              <a:gd name="T18" fmla="*/ 0 w 675"/>
              <a:gd name="T1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" h="253">
                <a:moveTo>
                  <a:pt x="0" y="0"/>
                </a:moveTo>
                <a:lnTo>
                  <a:pt x="0" y="163"/>
                </a:lnTo>
                <a:lnTo>
                  <a:pt x="0" y="163"/>
                </a:lnTo>
                <a:lnTo>
                  <a:pt x="170" y="208"/>
                </a:lnTo>
                <a:lnTo>
                  <a:pt x="338" y="253"/>
                </a:lnTo>
                <a:lnTo>
                  <a:pt x="505" y="208"/>
                </a:lnTo>
                <a:lnTo>
                  <a:pt x="675" y="163"/>
                </a:lnTo>
                <a:lnTo>
                  <a:pt x="675" y="163"/>
                </a:lnTo>
                <a:lnTo>
                  <a:pt x="675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false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612000" rIns="91440" bIns="45720" numCol="1" anchor="t" anchorCtr="false" compatLnSpc="true"/>
          <a:p>
            <a:pPr lvl="0" algn="ctr">
              <a:lnSpc>
                <a:spcPts val="1500"/>
              </a:lnSpc>
            </a:pPr>
            <a:endParaRPr lang="en-US" altLang="zh-CN" sz="3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2"/>
          <p:cNvSpPr txBox="true"/>
          <p:nvPr/>
        </p:nvSpPr>
        <p:spPr>
          <a:xfrm>
            <a:off x="8185819" y="1559828"/>
            <a:ext cx="223224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Q</a:t>
            </a:r>
            <a:endParaRPr lang="en-US" altLang="zh-CN" sz="3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16" name="TextBox 30"/>
          <p:cNvSpPr txBox="true"/>
          <p:nvPr/>
        </p:nvSpPr>
        <p:spPr>
          <a:xfrm>
            <a:off x="8185819" y="2734022"/>
            <a:ext cx="223224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A</a:t>
            </a:r>
            <a:endParaRPr lang="en-US" altLang="zh-CN" sz="3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true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true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Freeform 6"/>
          <p:cNvSpPr/>
          <p:nvPr/>
        </p:nvSpPr>
        <p:spPr bwMode="auto">
          <a:xfrm>
            <a:off x="8036283" y="1271796"/>
            <a:ext cx="2485774" cy="1007150"/>
          </a:xfrm>
          <a:custGeom>
            <a:avLst/>
            <a:gdLst>
              <a:gd name="T0" fmla="*/ 675 w 675"/>
              <a:gd name="T1" fmla="*/ 90 h 411"/>
              <a:gd name="T2" fmla="*/ 505 w 675"/>
              <a:gd name="T3" fmla="*/ 45 h 411"/>
              <a:gd name="T4" fmla="*/ 338 w 675"/>
              <a:gd name="T5" fmla="*/ 0 h 411"/>
              <a:gd name="T6" fmla="*/ 170 w 675"/>
              <a:gd name="T7" fmla="*/ 45 h 411"/>
              <a:gd name="T8" fmla="*/ 0 w 675"/>
              <a:gd name="T9" fmla="*/ 90 h 411"/>
              <a:gd name="T10" fmla="*/ 0 w 675"/>
              <a:gd name="T11" fmla="*/ 90 h 411"/>
              <a:gd name="T12" fmla="*/ 0 w 675"/>
              <a:gd name="T13" fmla="*/ 411 h 411"/>
              <a:gd name="T14" fmla="*/ 675 w 675"/>
              <a:gd name="T15" fmla="*/ 411 h 411"/>
              <a:gd name="T16" fmla="*/ 675 w 675"/>
              <a:gd name="T17" fmla="*/ 90 h 411"/>
              <a:gd name="T18" fmla="*/ 675 w 675"/>
              <a:gd name="T19" fmla="*/ 9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" h="411">
                <a:moveTo>
                  <a:pt x="675" y="90"/>
                </a:moveTo>
                <a:lnTo>
                  <a:pt x="505" y="45"/>
                </a:lnTo>
                <a:lnTo>
                  <a:pt x="338" y="0"/>
                </a:lnTo>
                <a:lnTo>
                  <a:pt x="170" y="45"/>
                </a:lnTo>
                <a:lnTo>
                  <a:pt x="0" y="90"/>
                </a:lnTo>
                <a:lnTo>
                  <a:pt x="0" y="90"/>
                </a:lnTo>
                <a:lnTo>
                  <a:pt x="0" y="411"/>
                </a:lnTo>
                <a:lnTo>
                  <a:pt x="675" y="411"/>
                </a:lnTo>
                <a:lnTo>
                  <a:pt x="675" y="90"/>
                </a:lnTo>
                <a:lnTo>
                  <a:pt x="675" y="90"/>
                </a:lnTo>
                <a:close/>
              </a:path>
            </a:pathLst>
          </a:cu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false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756000" rIns="91440" bIns="45720" numCol="1" anchor="t" anchorCtr="false" compatLnSpc="true"/>
          <a:lstStyle/>
          <a:p>
            <a:pPr algn="ctr">
              <a:lnSpc>
                <a:spcPts val="1500"/>
              </a:lnSpc>
            </a:pPr>
            <a:endParaRPr lang="zh-CN" altLang="en-US" sz="3000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Freeform 7"/>
          <p:cNvSpPr/>
          <p:nvPr/>
        </p:nvSpPr>
        <p:spPr bwMode="auto">
          <a:xfrm>
            <a:off x="8036283" y="2488856"/>
            <a:ext cx="2485774" cy="1078536"/>
          </a:xfrm>
          <a:custGeom>
            <a:avLst/>
            <a:gdLst>
              <a:gd name="T0" fmla="*/ 0 w 675"/>
              <a:gd name="T1" fmla="*/ 0 h 253"/>
              <a:gd name="T2" fmla="*/ 0 w 675"/>
              <a:gd name="T3" fmla="*/ 163 h 253"/>
              <a:gd name="T4" fmla="*/ 0 w 675"/>
              <a:gd name="T5" fmla="*/ 163 h 253"/>
              <a:gd name="T6" fmla="*/ 170 w 675"/>
              <a:gd name="T7" fmla="*/ 208 h 253"/>
              <a:gd name="T8" fmla="*/ 338 w 675"/>
              <a:gd name="T9" fmla="*/ 253 h 253"/>
              <a:gd name="T10" fmla="*/ 505 w 675"/>
              <a:gd name="T11" fmla="*/ 208 h 253"/>
              <a:gd name="T12" fmla="*/ 675 w 675"/>
              <a:gd name="T13" fmla="*/ 163 h 253"/>
              <a:gd name="T14" fmla="*/ 675 w 675"/>
              <a:gd name="T15" fmla="*/ 163 h 253"/>
              <a:gd name="T16" fmla="*/ 675 w 675"/>
              <a:gd name="T17" fmla="*/ 0 h 253"/>
              <a:gd name="T18" fmla="*/ 0 w 675"/>
              <a:gd name="T1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" h="253">
                <a:moveTo>
                  <a:pt x="0" y="0"/>
                </a:moveTo>
                <a:lnTo>
                  <a:pt x="0" y="163"/>
                </a:lnTo>
                <a:lnTo>
                  <a:pt x="0" y="163"/>
                </a:lnTo>
                <a:lnTo>
                  <a:pt x="170" y="208"/>
                </a:lnTo>
                <a:lnTo>
                  <a:pt x="338" y="253"/>
                </a:lnTo>
                <a:lnTo>
                  <a:pt x="505" y="208"/>
                </a:lnTo>
                <a:lnTo>
                  <a:pt x="675" y="163"/>
                </a:lnTo>
                <a:lnTo>
                  <a:pt x="675" y="163"/>
                </a:lnTo>
                <a:lnTo>
                  <a:pt x="675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false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612000" rIns="91440" bIns="45720" numCol="1" anchor="t" anchorCtr="false" compatLnSpc="true"/>
          <a:lstStyle/>
          <a:p>
            <a:pPr lvl="0" algn="ctr">
              <a:lnSpc>
                <a:spcPts val="1500"/>
              </a:lnSpc>
            </a:pPr>
            <a:endParaRPr lang="en-US" altLang="zh-CN" sz="3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5" name="直接连接符 84"/>
          <p:cNvCxnSpPr/>
          <p:nvPr/>
        </p:nvCxnSpPr>
        <p:spPr>
          <a:xfrm flipH="true">
            <a:off x="1807591" y="2266246"/>
            <a:ext cx="6228692" cy="0"/>
          </a:xfrm>
          <a:prstGeom prst="line">
            <a:avLst/>
          </a:prstGeom>
          <a:ln>
            <a:solidFill>
              <a:srgbClr val="2F5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 flipH="true">
            <a:off x="1807591" y="2488856"/>
            <a:ext cx="6228692" cy="0"/>
          </a:xfrm>
          <a:prstGeom prst="line">
            <a:avLst/>
          </a:prstGeom>
          <a:ln>
            <a:solidFill>
              <a:srgbClr val="2F5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14"/>
          <p:cNvSpPr txBox="true"/>
          <p:nvPr/>
        </p:nvSpPr>
        <p:spPr>
          <a:xfrm>
            <a:off x="1807845" y="1414145"/>
            <a:ext cx="622808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内蒙古自治区</a:t>
            </a:r>
            <a:r>
              <a:rPr 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'</a:t>
            </a:r>
            <a:r>
              <a:rPr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十四五</a:t>
            </a:r>
            <a:r>
              <a:rPr 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'</a:t>
            </a:r>
            <a:r>
              <a:rPr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节水型社会建设规划</a:t>
            </a:r>
            <a:r>
              <a:rPr 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的主要措施和亮点是什么是什么？</a:t>
            </a:r>
            <a:endParaRPr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TextBox 16"/>
          <p:cNvSpPr txBox="true"/>
          <p:nvPr/>
        </p:nvSpPr>
        <p:spPr>
          <a:xfrm>
            <a:off x="1807845" y="2595245"/>
            <a:ext cx="6228080" cy="2609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《规划》在分析总结我区</a:t>
            </a:r>
            <a:r>
              <a:rPr 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十三五</a:t>
            </a:r>
            <a:r>
              <a:rPr 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期间</a:t>
            </a:r>
            <a:r>
              <a:rPr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节水型社会建设主要</a:t>
            </a:r>
            <a:r>
              <a:rPr 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成效</a:t>
            </a:r>
            <a:r>
              <a:rPr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、存在问题和面临形势的基础上，深入贯彻落实习近平总书记新时期治水思路和节水优先方针，持续实施《内蒙古自治区节水行动方案》，加强节水基础设施建设，</a:t>
            </a:r>
            <a:r>
              <a:rPr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完善节水产业政策，</a:t>
            </a:r>
            <a:r>
              <a:rPr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创新节水体制机制，</a:t>
            </a:r>
            <a:r>
              <a:rPr 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强化节水科技支撑，</a:t>
            </a:r>
            <a:r>
              <a:rPr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提出“十四五”期间我区节水型社会建设的总体要求、</a:t>
            </a:r>
            <a:r>
              <a:rPr 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</a:t>
            </a:r>
            <a:r>
              <a:rPr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任务、重点领域节水行动及保障措施</a:t>
            </a:r>
            <a:r>
              <a:rPr 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，全面推进全社会节水</a:t>
            </a:r>
            <a:r>
              <a:rPr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false"/>
          </a:gradFill>
        </p:grpSpPr>
        <p:sp>
          <p:nvSpPr>
            <p:cNvPr id="24" name="矩形 2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KSO_Shape"/>
          <p:cNvSpPr/>
          <p:nvPr/>
        </p:nvSpPr>
        <p:spPr bwMode="auto">
          <a:xfrm>
            <a:off x="334546" y="254607"/>
            <a:ext cx="292833" cy="22206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0" y="836713"/>
            <a:ext cx="89058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true"/>
          <p:nvPr/>
        </p:nvSpPr>
        <p:spPr>
          <a:xfrm>
            <a:off x="8185819" y="1559828"/>
            <a:ext cx="223224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Q</a:t>
            </a:r>
            <a:endParaRPr lang="en-US" altLang="zh-CN" sz="3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31" name="TextBox 30"/>
          <p:cNvSpPr txBox="true"/>
          <p:nvPr/>
        </p:nvSpPr>
        <p:spPr>
          <a:xfrm>
            <a:off x="8185819" y="2734022"/>
            <a:ext cx="223224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A</a:t>
            </a:r>
            <a:endParaRPr lang="en-US" altLang="zh-CN" sz="3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2540" y="-189"/>
            <a:ext cx="12191207" cy="6857553"/>
          </a:xfrm>
          <a:prstGeom prst="rect">
            <a:avLst/>
          </a:prstGeom>
        </p:spPr>
      </p:pic>
      <p:sp>
        <p:nvSpPr>
          <p:cNvPr id="21" name="椭圆 20"/>
          <p:cNvSpPr/>
          <p:nvPr/>
        </p:nvSpPr>
        <p:spPr>
          <a:xfrm>
            <a:off x="1094191" y="485661"/>
            <a:ext cx="4599523" cy="4599523"/>
          </a:xfrm>
          <a:prstGeom prst="ellipse">
            <a:avLst/>
          </a:prstGeom>
          <a:solidFill>
            <a:srgbClr val="0070C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true"/>
          <p:nvPr/>
        </p:nvSpPr>
        <p:spPr>
          <a:xfrm>
            <a:off x="1345793" y="1399209"/>
            <a:ext cx="399288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请节约用水</a:t>
            </a:r>
            <a:endParaRPr lang="en-US" altLang="zh-CN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true"/>
          <p:nvPr/>
        </p:nvSpPr>
        <p:spPr>
          <a:xfrm>
            <a:off x="1953409" y="2712427"/>
            <a:ext cx="32308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别让我们的眼泪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成为地球上最后一滴水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wind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99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true"/>
      <p:bldP spid="14" grpId="1"/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1376</Words>
  <Application>WPS 演示</Application>
  <PresentationFormat>自定义</PresentationFormat>
  <Paragraphs>98</Paragraphs>
  <Slides>9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7" baseType="lpstr">
      <vt:lpstr>Arial</vt:lpstr>
      <vt:lpstr>宋体</vt:lpstr>
      <vt:lpstr>Wingdings</vt:lpstr>
      <vt:lpstr>DejaVu Sans</vt:lpstr>
      <vt:lpstr>微软雅黑</vt:lpstr>
      <vt:lpstr>黑体</vt:lpstr>
      <vt:lpstr>仿宋</vt:lpstr>
      <vt:lpstr>方正仿宋_GBK</vt:lpstr>
      <vt:lpstr>方正书宋_GBK</vt:lpstr>
      <vt:lpstr>UKIJ Qolyazma</vt:lpstr>
      <vt:lpstr>Source Sans Pro Light</vt:lpstr>
      <vt:lpstr>方正兰亭黑简体</vt:lpstr>
      <vt:lpstr>Calibri</vt:lpstr>
      <vt:lpstr>宋体</vt:lpstr>
      <vt:lpstr>Arial Unicode MS</vt:lpstr>
      <vt:lpstr>方正黑体_GBK</vt:lpstr>
      <vt:lpstr>仿宋_GB2312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淘宝网why20945</dc:title>
  <dc:creator>淘宝网why20945</dc:creator>
  <dc:description>http://newppt.taobao.com</dc:description>
  <dc:subject>淘宝网why20945</dc:subject>
  <cp:lastModifiedBy>NMGSLT</cp:lastModifiedBy>
  <cp:revision>258</cp:revision>
  <dcterms:created xsi:type="dcterms:W3CDTF">2021-12-16T07:38:25Z</dcterms:created>
  <dcterms:modified xsi:type="dcterms:W3CDTF">2021-12-16T07:38:25Z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2052-11.8.2.10422</vt:lpwstr>
  </property>
  <property fmtid="{D5CDD505-2E9C-101B-9397-08002B2CF9AE}" pid="3" name="ICV">
    <vt:lpwstr>26548CA48E6F48D89326669D5999A59A</vt:lpwstr>
  </property>
</Properties>
</file>